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63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9144000" cy="5143500" type="screen16x9"/>
  <p:notesSz cx="6858000" cy="9144000"/>
  <p:embeddedFontLst>
    <p:embeddedFont>
      <p:font typeface="Lato" panose="020F0502020204030203" pitchFamily="34" charset="0"/>
      <p:regular r:id="rId35"/>
      <p:bold r:id="rId36"/>
      <p:italic r:id="rId37"/>
      <p:boldItalic r:id="rId38"/>
    </p:embeddedFont>
    <p:embeddedFont>
      <p:font typeface="Raleway" panose="020B0003030101060003" pitchFamily="34" charset="0"/>
      <p:regular r:id="rId39"/>
      <p:bold r:id="rId40"/>
      <p:italic r:id="rId41"/>
      <p:boldItalic r:id="rId42"/>
    </p:embeddedFont>
    <p:embeddedFont>
      <p:font typeface="Avenir" panose="020B0503020203020204" pitchFamily="34" charset="0"/>
      <p:regular r:id="rId43"/>
      <p:italic r:id="rId44"/>
    </p:embeddedFont>
    <p:embeddedFont>
      <p:font typeface="Cabin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584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28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448" autoAdjust="0"/>
  </p:normalViewPr>
  <p:slideViewPr>
    <p:cSldViewPr snapToGrid="0">
      <p:cViewPr varScale="1">
        <p:scale>
          <a:sx n="155" d="100"/>
          <a:sy n="155" d="100"/>
        </p:scale>
        <p:origin x="340" y="84"/>
      </p:cViewPr>
      <p:guideLst>
        <p:guide orient="horz" pos="1584"/>
        <p:guide pos="2880"/>
        <p:guide orient="horz" pos="280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hubspot.com/ads/4472678/campaigns/facebook/23842772804900695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glytics.net/-temporary-slug-6d7fadeb-0858-452a-9f37-413f4ff8c574?hs_preview=uyukSAwx-5773930235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app.hubspot.com/email/196166/edit-dd/5773599934/content" TargetMode="Externa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hubspot.com/contacts/1976760/contacts/list/view/669934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app.hubspot.com/contacts/1976760/deals/board/view/all/" TargetMode="Externa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ropbox.com/sh/9eestkeszwtxdmu/AABFQbV6fFIQSyj0QkbggFefa/Canvas%20Assets/Illustrations/PNG?dl=0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app.hubspot.com/learning-center/2024605/lessons/222/291" TargetMode="Externa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86fd307e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86fd307e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96fc53866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4" name="Google Shape;154;g396fc53866_0_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/>
              <a:t>DRI: Ari Plaut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97489ed8a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5" name="Google Shape;165;g397489ed8a_0_10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/>
              <a:t>DRI: Ari Plaut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93195b540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0" name="Google Shape;170;g393195b540_0_7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/>
              <a:t>DRI: Ari Plaut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97ebc7a57_4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6" name="Google Shape;176;g397ebc7a57_4_9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/>
              <a:t>DRI: Ari Plaut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93195b540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4" name="Google Shape;184;g393195b540_0_9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/>
              <a:t>DRI: Ari Plaut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97489ed8a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9" name="Google Shape;189;g397489ed8a_0_7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/>
              <a:t>DRI: Ari Plaut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953a9ca09_0_3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6" name="Google Shape;196;g3953a9ca09_0_33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/>
              <a:t>DRI: Ari Plaut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953a9ca09_0_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1" name="Google Shape;201;g3953a9ca09_0_3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/>
              <a:t>DRI: Ari Plaut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953a9ca09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6" name="Google Shape;206;g3953a9ca09_0_32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/>
              <a:t>DRI: Ari Plaut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93195b540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1" name="Google Shape;211;g393195b540_0_9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/>
              <a:t>DRI: Ari Plaut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97489ed8a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5" name="Google Shape;105;g397489ed8a_0_4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93195b540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7" name="Google Shape;217;g393195b540_0_1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/>
              <a:t>DRI: Ari Plaut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93195b540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3" name="Google Shape;223;g393195b540_0_1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/>
              <a:t>DRI: Ari Plaut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953a9ca09_0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8" name="Google Shape;228;g3953a9ca09_0_33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/>
              <a:t>DRI: Ari Plaut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86fd307e4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3" name="Google Shape;233;g386fd307e4_0_7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The next generation of email marketing.</a:t>
            </a:r>
            <a:endParaRPr sz="120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96fc53866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3" name="Google Shape;243;g396fc53866_0_7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/>
              <a:t>DRI: Ari Plaut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96fc53866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8" name="Google Shape;248;g396fc53866_0_7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https://app.hubspot.com/ads/4472678/campaigns/facebook/23842772804900695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96fc53866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8" name="Google Shape;258;g396fc53866_1_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/>
              <a:t>DRI: Ari Plaut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97ebc7a57_4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8" name="Google Shape;268;g397ebc7a57_4_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https://www.biglytics.net/-temporary-slug-6d7fadeb-0858-452a-9f37-413f4ff8c574?hs_preview=uyukSAwx-5773930235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 u="sng">
                <a:solidFill>
                  <a:schemeClr val="hlink"/>
                </a:solidFill>
                <a:hlinkClick r:id="rId4"/>
              </a:rPr>
              <a:t>https://app.hubspot.com/email/196166/edit-dd/5773599934/content</a:t>
            </a:r>
            <a:endParaRPr sz="120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97ebc7a57_4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8" name="Google Shape;278;g397ebc7a57_4_3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Highlight this...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u="sng">
                <a:solidFill>
                  <a:schemeClr val="accent5"/>
                </a:solidFill>
                <a:hlinkClick r:id="rId3"/>
              </a:rPr>
              <a:t>https://app.hubspot.com/contacts/1976760/contacts/list/view/669934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And also include this: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u="sng">
                <a:solidFill>
                  <a:schemeClr val="accent5"/>
                </a:solidFill>
                <a:hlinkClick r:id="rId4"/>
              </a:rPr>
              <a:t>https://app.hubspot.com/contacts/1976760/deals/board/view/all/</a:t>
            </a:r>
            <a:r>
              <a:rPr lang="en"/>
              <a:t>?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And maybe a template: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https://app.hubspot.com/templates/1976760/new</a:t>
            </a:r>
            <a:endParaRPr sz="12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96fc53866_1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3" name="Google Shape;293;g396fc53866_1_10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https://app.hubspot.com/reports-dashboard/1976760/create/1017778?currentFilter=marketing.email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https://app.hubspot.com/reports-dashboard/1976760/create/1017778?search=returning%20contacts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https://app.hubspot.com/reports-dashboard/1976760/create/1017778?search=top%20personas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https://app.hubspot.com/email/1976760/details-refresh/4684098747/performance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97489ed8a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3" name="Google Shape;113;g397489ed8a_0_5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97ebc7a57_4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2" name="Google Shape;302;g397ebc7a57_4_7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https://www.dropbox.com/sh/9eestkeszwtxdmu/AABFQbV6fFIQSyj0QkbggFefa/Canvas%20Assets/Illustrations/PNG?dl=0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https://app.hubspot.com/learning-center/2024605/lessons/222/291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86fd307e4_0_4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8" name="Google Shape;318;g386fd307e4_0_44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/>
              <a:t>Next generation integrated growth suite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93195b540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0" name="Google Shape;340;g393195b540_0_12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 dirty="0"/>
              <a:t>No shortage of gadgets. Shortage of time.</a:t>
            </a:r>
            <a:endParaRPr sz="1200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 dirty="0"/>
              <a:t>Not a lack of tools. It’s a lack of time.</a:t>
            </a:r>
            <a:endParaRPr sz="1200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 dirty="0"/>
              <a:t>Time to focus on the customer. Better work, more time to do it. Better relationship, bc you have more time to focus on it.</a:t>
            </a:r>
            <a:endParaRPr sz="1200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 dirty="0"/>
              <a:t>How fast do you want to get going on this? </a:t>
            </a:r>
            <a:endParaRPr sz="1200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 dirty="0"/>
              <a:t>What else do you want to do with your time?</a:t>
            </a:r>
            <a:endParaRPr sz="1200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 b="1" dirty="0"/>
              <a:t>Japan</a:t>
            </a:r>
            <a:r>
              <a:rPr lang="en" sz="1200" dirty="0"/>
              <a:t> - marketer sits in the back office. Doesn’t make decisions. This is a way to increase transparency of impact bc of connection to CRM. Help marketers be considered more highly in their company. Not be bossed around. Own your marketing.</a:t>
            </a:r>
            <a:endParaRPr sz="1200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 b="1" dirty="0"/>
              <a:t>LatAm</a:t>
            </a:r>
            <a:r>
              <a:rPr lang="en" sz="1200" dirty="0"/>
              <a:t> - leading with sales. Find a CRM angle. CRM with email. To the point, straightforward.</a:t>
            </a:r>
            <a:endParaRPr sz="1200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 dirty="0"/>
              <a:t>Story resonates more with Europe and NAM.</a:t>
            </a:r>
            <a:endParaRPr sz="1200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 b="1" dirty="0"/>
              <a:t>ANZ</a:t>
            </a:r>
            <a:r>
              <a:rPr lang="en" sz="1200" dirty="0"/>
              <a:t> - this works. </a:t>
            </a:r>
            <a:endParaRPr sz="1200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 b="1" dirty="0"/>
              <a:t>Asia</a:t>
            </a:r>
            <a:r>
              <a:rPr lang="en" sz="1200" dirty="0"/>
              <a:t> - We might want to proof read with Dave on southeast Asia. </a:t>
            </a:r>
            <a:endParaRPr sz="1200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 b="1" dirty="0"/>
              <a:t>India - </a:t>
            </a:r>
            <a:r>
              <a:rPr lang="en" sz="1200" dirty="0"/>
              <a:t>Issue is not wasted time --- they can employ people for CHEAP. Mature marketing knowledge. Inbound is very strong there. They think of HubSpot as educational organization. More price sensitive. </a:t>
            </a:r>
            <a:r>
              <a:rPr lang="en" sz="1200" i="1" dirty="0"/>
              <a:t>There’s HUGE interest --- volume isn’t the issue. It’s monetization. </a:t>
            </a:r>
            <a:endParaRPr sz="1200" i="1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 dirty="0"/>
              <a:t>If you’re a marketer, you should focus on marketing.</a:t>
            </a:r>
            <a:endParaRPr sz="12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97489ed8a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0" name="Google Shape;120;g397489ed8a_0_8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97489ed8a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5" name="Google Shape;125;g397489ed8a_0_5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97489ed8a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2" name="Google Shape;132;g397489ed8a_0_6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953a9ca09_0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7" name="Google Shape;137;g3953a9ca09_0_29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/>
              <a:t>DRI: Ari Plaut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9bda36c0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3" name="Google Shape;143;g39bda36c02_0_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 dirty="0"/>
              <a:t>DRI: Ari Plaut</a:t>
            </a: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97489ed8a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9" name="Google Shape;149;g397489ed8a_0_9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/>
              <a:t>DRI: Ari Plaut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1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" name="Google Shape;79;p1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nk Gradient + Message">
  <p:cSld name="Pink Gradient + Message">
    <p:bg>
      <p:bgPr>
        <a:gradFill>
          <a:gsLst>
            <a:gs pos="0">
              <a:srgbClr val="F16685"/>
            </a:gs>
            <a:gs pos="100000">
              <a:srgbClr val="EF3B49"/>
            </a:gs>
          </a:gsLst>
          <a:lin ang="16200038" scaled="0"/>
        </a:gra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3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572525" y="191000"/>
            <a:ext cx="604850" cy="2057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2226" y="1515073"/>
            <a:ext cx="171950" cy="17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75429" y="1940020"/>
            <a:ext cx="250800" cy="25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 descr="Image"/>
          <p:cNvPicPr preferRelativeResize="0"/>
          <p:nvPr/>
        </p:nvPicPr>
        <p:blipFill rotWithShape="1">
          <a:blip r:embed="rId4">
            <a:alphaModFix amt="15000"/>
          </a:blip>
          <a:srcRect/>
          <a:stretch/>
        </p:blipFill>
        <p:spPr>
          <a:xfrm>
            <a:off x="1551666" y="2324684"/>
            <a:ext cx="494150" cy="49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3" descr="Image"/>
          <p:cNvPicPr preferRelativeResize="0"/>
          <p:nvPr/>
        </p:nvPicPr>
        <p:blipFill rotWithShape="1">
          <a:blip r:embed="rId5">
            <a:alphaModFix amt="15000"/>
          </a:blip>
          <a:srcRect/>
          <a:stretch/>
        </p:blipFill>
        <p:spPr>
          <a:xfrm>
            <a:off x="683269" y="2757853"/>
            <a:ext cx="928300" cy="9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3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577975" y="2895025"/>
            <a:ext cx="604850" cy="2057476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3"/>
          <p:cNvSpPr txBox="1">
            <a:spLocks noGrp="1"/>
          </p:cNvSpPr>
          <p:nvPr>
            <p:ph type="sldNum" idx="12"/>
          </p:nvPr>
        </p:nvSpPr>
        <p:spPr>
          <a:xfrm>
            <a:off x="364348" y="4600616"/>
            <a:ext cx="250800" cy="2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1100"/>
              <a:buFont typeface="Avenir"/>
              <a:buNone/>
              <a:defRPr sz="1100" b="0" i="0" u="none" strike="noStrike" cap="none">
                <a:solidFill>
                  <a:srgbClr val="2D3E5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1100"/>
              <a:buFont typeface="Avenir"/>
              <a:buNone/>
              <a:defRPr sz="1100" b="0" i="0" u="none" strike="noStrike" cap="none">
                <a:solidFill>
                  <a:srgbClr val="2D3E50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1100"/>
              <a:buFont typeface="Avenir"/>
              <a:buNone/>
              <a:defRPr sz="1100" b="0" i="0" u="none" strike="noStrike" cap="none">
                <a:solidFill>
                  <a:srgbClr val="2D3E50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1100"/>
              <a:buFont typeface="Avenir"/>
              <a:buNone/>
              <a:defRPr sz="1100" b="0" i="0" u="none" strike="noStrike" cap="none">
                <a:solidFill>
                  <a:srgbClr val="2D3E50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1100"/>
              <a:buFont typeface="Avenir"/>
              <a:buNone/>
              <a:defRPr sz="1100" b="0" i="0" u="none" strike="noStrike" cap="none">
                <a:solidFill>
                  <a:srgbClr val="2D3E50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1100"/>
              <a:buFont typeface="Avenir"/>
              <a:buNone/>
              <a:defRPr sz="1100" b="0" i="0" u="none" strike="noStrike" cap="none">
                <a:solidFill>
                  <a:srgbClr val="2D3E50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1100"/>
              <a:buFont typeface="Avenir"/>
              <a:buNone/>
              <a:defRPr sz="1100" b="0" i="0" u="none" strike="noStrike" cap="none">
                <a:solidFill>
                  <a:srgbClr val="2D3E50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1100"/>
              <a:buFont typeface="Avenir"/>
              <a:buNone/>
              <a:defRPr sz="1100" b="0" i="0" u="none" strike="noStrike" cap="none">
                <a:solidFill>
                  <a:srgbClr val="2D3E50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1100"/>
              <a:buFont typeface="Avenir"/>
              <a:buNone/>
              <a:defRPr sz="1100" b="0" i="0" u="none" strike="noStrike" cap="none">
                <a:solidFill>
                  <a:srgbClr val="2D3E50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TITLE_AND_BODY_1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sldNum" idx="12"/>
          </p:nvPr>
        </p:nvSpPr>
        <p:spPr>
          <a:xfrm>
            <a:off x="4488656" y="4910138"/>
            <a:ext cx="157200" cy="1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bin"/>
              <a:buNone/>
              <a:defRPr sz="900" b="0" i="0" u="none" strike="noStrike" cap="non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bin"/>
              <a:buNone/>
              <a:defRPr sz="900" b="0" i="0" u="none" strike="noStrike" cap="non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bin"/>
              <a:buNone/>
              <a:defRPr sz="900" b="0" i="0" u="none" strike="noStrike" cap="non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bin"/>
              <a:buNone/>
              <a:defRPr sz="900" b="0" i="0" u="none" strike="noStrike" cap="non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bin"/>
              <a:buNone/>
              <a:defRPr sz="900" b="0" i="0" u="none" strike="noStrike" cap="non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bin"/>
              <a:buNone/>
              <a:defRPr sz="900" b="0" i="0" u="none" strike="noStrike" cap="non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bin"/>
              <a:buNone/>
              <a:defRPr sz="900" b="0" i="0" u="none" strike="noStrike" cap="non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bin"/>
              <a:buNone/>
              <a:defRPr sz="900" b="0" i="0" u="none" strike="noStrike" cap="non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bin"/>
              <a:buNone/>
              <a:defRPr sz="900" b="0" i="0" u="none" strike="noStrike" cap="non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, content left, photo lower right">
  <p:cSld name="Title, content left, photo lower right">
    <p:bg>
      <p:bgPr>
        <a:solidFill>
          <a:srgbClr val="FFFFFF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nk Gradient + Message 1">
  <p:cSld name="Pink Gradient + Message_1">
    <p:bg>
      <p:bgPr>
        <a:solidFill>
          <a:srgbClr val="FFFFFF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69565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6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7179" y="4537563"/>
            <a:ext cx="387251" cy="4058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9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2" name="Google Shape;102;p17"/>
          <p:cNvCxnSpPr/>
          <p:nvPr/>
        </p:nvCxnSpPr>
        <p:spPr>
          <a:xfrm>
            <a:off x="1156750" y="1836150"/>
            <a:ext cx="0" cy="15351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0" name="Google Shape;100;p17"/>
          <p:cNvSpPr txBox="1">
            <a:spLocks noGrp="1"/>
          </p:cNvSpPr>
          <p:nvPr>
            <p:ph type="body" idx="4294967295"/>
          </p:nvPr>
        </p:nvSpPr>
        <p:spPr>
          <a:xfrm>
            <a:off x="1374825" y="2386650"/>
            <a:ext cx="70437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fr" sz="5000" b="1" i="0" u="none" baseline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Hub Marketing Starter</a:t>
            </a:r>
            <a:endParaRPr sz="5000" b="1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6"/>
          <p:cNvSpPr txBox="1"/>
          <p:nvPr/>
        </p:nvSpPr>
        <p:spPr>
          <a:xfrm rot="-345">
            <a:off x="447014" y="-111357"/>
            <a:ext cx="2990700" cy="14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J'ai </a:t>
            </a:r>
            <a:r>
              <a:rPr lang="fr" sz="1200" b="0" i="0" u="none" baseline="0" dirty="0">
                <a:solidFill>
                  <a:srgbClr val="FF8F59"/>
                </a:solidFill>
                <a:latin typeface="Avenir"/>
                <a:ea typeface="Avenir"/>
                <a:cs typeface="Avenir"/>
                <a:sym typeface="Avenir"/>
              </a:rPr>
              <a:t>déjà reçu cet e-mail.</a:t>
            </a:r>
            <a:endParaRPr sz="1200" dirty="0">
              <a:solidFill>
                <a:srgbClr val="FF8F59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58" name="Google Shape;158;p26"/>
          <p:cNvSpPr txBox="1"/>
          <p:nvPr/>
        </p:nvSpPr>
        <p:spPr>
          <a:xfrm>
            <a:off x="3477428" y="100893"/>
            <a:ext cx="2270700" cy="9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Pourquoi </a:t>
            </a:r>
            <a:r>
              <a:rPr lang="fr" sz="1200" b="0" i="0" u="none" baseline="0" dirty="0">
                <a:solidFill>
                  <a:srgbClr val="FF8F59"/>
                </a:solidFill>
                <a:latin typeface="Avenir"/>
                <a:ea typeface="Avenir"/>
                <a:cs typeface="Avenir"/>
                <a:sym typeface="Avenir"/>
              </a:rPr>
              <a:t>me proposez-vous un produit que j'ai déjà</a:t>
            </a:r>
            <a:r>
              <a:rPr lang="fr" sz="1200" b="0" i="0" u="none" baseline="0" dirty="0">
                <a:solidFill>
                  <a:schemeClr val="accent6">
                    <a:lumMod val="90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 ?</a:t>
            </a:r>
            <a:endParaRPr sz="1200" dirty="0">
              <a:solidFill>
                <a:schemeClr val="accent6">
                  <a:lumMod val="90000"/>
                </a:schemeClr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62" name="Google Shape;162;p26"/>
          <p:cNvSpPr txBox="1"/>
          <p:nvPr/>
        </p:nvSpPr>
        <p:spPr>
          <a:xfrm>
            <a:off x="6436478" y="100893"/>
            <a:ext cx="2379862" cy="9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Je vous ai déjà parlé sur le chat en direct. </a:t>
            </a:r>
            <a:r>
              <a:rPr lang="fr" sz="1200" b="0" i="0" u="none" baseline="0" dirty="0">
                <a:solidFill>
                  <a:srgbClr val="FF8F59"/>
                </a:solidFill>
                <a:latin typeface="Avenir"/>
                <a:ea typeface="Avenir"/>
                <a:cs typeface="Avenir"/>
                <a:sym typeface="Avenir"/>
              </a:rPr>
              <a:t>Votre représentant ne le sait pas ?</a:t>
            </a:r>
            <a:endParaRPr sz="1200" dirty="0">
              <a:solidFill>
                <a:srgbClr val="FF8F59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56" name="Google Shape;156;p26"/>
          <p:cNvSpPr txBox="1">
            <a:spLocks noGrp="1"/>
          </p:cNvSpPr>
          <p:nvPr>
            <p:ph type="body" idx="4294967295"/>
          </p:nvPr>
        </p:nvSpPr>
        <p:spPr>
          <a:xfrm>
            <a:off x="419100" y="1434000"/>
            <a:ext cx="8305800" cy="19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fr" sz="29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Le problème ne s'arrête pas là. </a:t>
            </a:r>
            <a:endParaRPr sz="29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fr" sz="29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Lorsque vos actions marketing s'appuient sur des outils disparates, vos clients s'en aperçoivent.</a:t>
            </a:r>
            <a:endParaRPr sz="29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fr" sz="2900" b="0" i="0" u="none" baseline="0" dirty="0">
                <a:solidFill>
                  <a:srgbClr val="F68E5B"/>
                </a:solidFill>
                <a:latin typeface="Avenir"/>
                <a:ea typeface="Avenir"/>
                <a:cs typeface="Avenir"/>
                <a:sym typeface="Avenir"/>
              </a:rPr>
              <a:t>Et ce n'est pas à votre avantage.</a:t>
            </a:r>
            <a:endParaRPr sz="2900" dirty="0">
              <a:solidFill>
                <a:srgbClr val="F68E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61" name="Google Shape;161;p26"/>
          <p:cNvSpPr txBox="1"/>
          <p:nvPr/>
        </p:nvSpPr>
        <p:spPr>
          <a:xfrm rot="524">
            <a:off x="6587368" y="3810612"/>
            <a:ext cx="2244211" cy="11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J'ai coché la case « mutuelle » sur votre formulaire, mais vous m'envoyez </a:t>
            </a:r>
            <a:r>
              <a:rPr lang="fr" sz="1200" b="0" i="0" u="none" baseline="0" dirty="0">
                <a:solidFill>
                  <a:srgbClr val="FF8F59"/>
                </a:solidFill>
                <a:latin typeface="Avenir"/>
                <a:ea typeface="Avenir"/>
                <a:cs typeface="Avenir"/>
                <a:sym typeface="Avenir"/>
              </a:rPr>
              <a:t>des e-mails de suivi qui n'ont rien à voir.</a:t>
            </a:r>
            <a:endParaRPr sz="1200" dirty="0">
              <a:solidFill>
                <a:srgbClr val="FF8F59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59" name="Google Shape;159;p26"/>
          <p:cNvSpPr txBox="1"/>
          <p:nvPr/>
        </p:nvSpPr>
        <p:spPr>
          <a:xfrm>
            <a:off x="549194" y="3951762"/>
            <a:ext cx="1995886" cy="8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Pourquoi m'envoyez-vous cet e-mail ? </a:t>
            </a:r>
            <a:r>
              <a:rPr lang="fr" sz="1200" b="0" i="0" u="none" baseline="0" dirty="0">
                <a:solidFill>
                  <a:srgbClr val="FF8F59"/>
                </a:solidFill>
                <a:latin typeface="Avenir"/>
                <a:ea typeface="Avenir"/>
                <a:cs typeface="Avenir"/>
                <a:sym typeface="Avenir"/>
              </a:rPr>
              <a:t>Je suis déjà en contact avec votre équipe commerciale.</a:t>
            </a:r>
            <a:endParaRPr sz="12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60" name="Google Shape;160;p26"/>
          <p:cNvSpPr txBox="1"/>
          <p:nvPr/>
        </p:nvSpPr>
        <p:spPr>
          <a:xfrm>
            <a:off x="3516422" y="3895662"/>
            <a:ext cx="2229057" cy="9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Cela fait 3 mois que j'ai changé d'entreprise. </a:t>
            </a:r>
            <a:r>
              <a:rPr lang="fr" sz="1200" b="0" i="0" u="none" baseline="0" dirty="0">
                <a:solidFill>
                  <a:srgbClr val="FF8F59"/>
                </a:solidFill>
                <a:latin typeface="Avenir"/>
                <a:ea typeface="Avenir"/>
                <a:cs typeface="Avenir"/>
                <a:sym typeface="Avenir"/>
              </a:rPr>
              <a:t>Pourquoi utilisez-vous encore mon ancienne adresse ?</a:t>
            </a:r>
            <a:endParaRPr sz="1200" dirty="0">
              <a:solidFill>
                <a:srgbClr val="FF8F59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7"/>
          <p:cNvSpPr txBox="1">
            <a:spLocks noGrp="1"/>
          </p:cNvSpPr>
          <p:nvPr>
            <p:ph type="body" idx="4294967295"/>
          </p:nvPr>
        </p:nvSpPr>
        <p:spPr>
          <a:xfrm>
            <a:off x="598350" y="1008850"/>
            <a:ext cx="7947300" cy="30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fr" sz="3600" b="0" i="0" u="none" baseline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Et ce n'est pas tout. </a:t>
            </a:r>
            <a:endParaRPr sz="360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fr" sz="3600" b="0" i="0" u="none" baseline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Lorsque votre entreprise se développe, tous ses outils deviennent obsolètes. </a:t>
            </a:r>
            <a:r>
              <a:rPr lang="fr" sz="3600" b="0" i="0" u="none" baseline="0">
                <a:solidFill>
                  <a:srgbClr val="FF8F59"/>
                </a:solidFill>
                <a:latin typeface="Avenir"/>
                <a:ea typeface="Avenir"/>
                <a:cs typeface="Avenir"/>
                <a:sym typeface="Avenir"/>
              </a:rPr>
              <a:t>Vous devez les abandonner au profit d'une solution plus adaptée.</a:t>
            </a:r>
            <a:endParaRPr sz="3600">
              <a:solidFill>
                <a:srgbClr val="FF8F59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8"/>
          <p:cNvSpPr txBox="1"/>
          <p:nvPr/>
        </p:nvSpPr>
        <p:spPr>
          <a:xfrm>
            <a:off x="316800" y="895475"/>
            <a:ext cx="86223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3600" b="0" i="0" u="none" baseline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Cessez de perdre du temps,</a:t>
            </a:r>
            <a:endParaRPr sz="360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3600" b="0" i="0" u="none" baseline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de gaspiller votre énergie</a:t>
            </a:r>
            <a:endParaRPr sz="360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3600" b="0" i="0" u="none" baseline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et de perdre l'attention de vos clients.</a:t>
            </a:r>
            <a:endParaRPr sz="360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" name="Google Shape;179;p29"/>
          <p:cNvGrpSpPr/>
          <p:nvPr/>
        </p:nvGrpSpPr>
        <p:grpSpPr>
          <a:xfrm>
            <a:off x="674574" y="1828338"/>
            <a:ext cx="9284765" cy="1486825"/>
            <a:chOff x="674574" y="1828338"/>
            <a:chExt cx="9284765" cy="1486825"/>
          </a:xfrm>
        </p:grpSpPr>
        <p:sp>
          <p:nvSpPr>
            <p:cNvPr id="180" name="Google Shape;180;p29"/>
            <p:cNvSpPr txBox="1"/>
            <p:nvPr/>
          </p:nvSpPr>
          <p:spPr>
            <a:xfrm>
              <a:off x="674575" y="1828338"/>
              <a:ext cx="7608000" cy="82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4600" b="0" i="0" u="none" spc="-30" dirty="0">
                  <a:solidFill>
                    <a:srgbClr val="425B77"/>
                  </a:solidFill>
                  <a:latin typeface="Avenir"/>
                  <a:ea typeface="Avenir"/>
                  <a:cs typeface="Avenir"/>
                  <a:sym typeface="Avenir"/>
                </a:rPr>
                <a:t>Optimisez vos outils pour</a:t>
              </a:r>
              <a:endParaRPr sz="4600" spc="-3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81" name="Google Shape;181;p29"/>
            <p:cNvSpPr txBox="1"/>
            <p:nvPr/>
          </p:nvSpPr>
          <p:spPr>
            <a:xfrm>
              <a:off x="674574" y="2488363"/>
              <a:ext cx="9284765" cy="82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4600" b="0" i="0" u="none" spc="-90" dirty="0">
                  <a:solidFill>
                    <a:srgbClr val="F68E5B"/>
                  </a:solidFill>
                  <a:latin typeface="Avenir"/>
                  <a:ea typeface="Avenir"/>
                  <a:cs typeface="Avenir"/>
                  <a:sym typeface="Avenir"/>
                </a:rPr>
                <a:t>optimiser vos actions marketing.</a:t>
              </a:r>
              <a:endParaRPr sz="4600" spc="-90" dirty="0">
                <a:solidFill>
                  <a:srgbClr val="F68E5B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0"/>
          <p:cNvSpPr txBox="1"/>
          <p:nvPr/>
        </p:nvSpPr>
        <p:spPr>
          <a:xfrm>
            <a:off x="1252150" y="1024700"/>
            <a:ext cx="7191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36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Tout ceci est vrai,</a:t>
            </a:r>
            <a:endParaRPr sz="36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36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mais c'est loin d'être aussi facile.</a:t>
            </a:r>
            <a:endParaRPr sz="36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1"/>
          <p:cNvSpPr txBox="1"/>
          <p:nvPr/>
        </p:nvSpPr>
        <p:spPr>
          <a:xfrm>
            <a:off x="452360" y="1280775"/>
            <a:ext cx="8295400" cy="1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3600" b="0" i="0" u="none" spc="-6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Pour procéder ainsi, j'aurais besoin d'une suite logicielle de grande ampleur.</a:t>
            </a:r>
            <a:endParaRPr sz="3600" spc="-6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193" name="Google Shape;193;p31"/>
          <p:cNvCxnSpPr>
            <a:cxnSpLocks/>
          </p:cNvCxnSpPr>
          <p:nvPr/>
        </p:nvCxnSpPr>
        <p:spPr>
          <a:xfrm>
            <a:off x="519550" y="2586400"/>
            <a:ext cx="816102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2" name="Google Shape;192;p31"/>
          <p:cNvSpPr txBox="1"/>
          <p:nvPr/>
        </p:nvSpPr>
        <p:spPr>
          <a:xfrm>
            <a:off x="513320" y="2680725"/>
            <a:ext cx="8173480" cy="11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36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Et ces solutions sont </a:t>
            </a:r>
            <a:endParaRPr sz="36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3600" b="0" i="0" u="none" baseline="0" dirty="0">
                <a:solidFill>
                  <a:srgbClr val="FF8F59"/>
                </a:solidFill>
                <a:latin typeface="Avenir"/>
                <a:ea typeface="Avenir"/>
                <a:cs typeface="Avenir"/>
                <a:sym typeface="Avenir"/>
              </a:rPr>
              <a:t>onéreuses</a:t>
            </a:r>
            <a:r>
              <a:rPr lang="fr" sz="36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 et </a:t>
            </a:r>
            <a:r>
              <a:rPr lang="fr" sz="3600" b="0" i="0" u="none" baseline="0" dirty="0">
                <a:solidFill>
                  <a:srgbClr val="FF8F59"/>
                </a:solidFill>
                <a:latin typeface="Avenir"/>
                <a:ea typeface="Avenir"/>
                <a:cs typeface="Avenir"/>
                <a:sym typeface="Avenir"/>
              </a:rPr>
              <a:t>compliquées</a:t>
            </a:r>
            <a:r>
              <a:rPr lang="fr" sz="3600" b="0" i="0" u="none" baseline="0" dirty="0">
                <a:solidFill>
                  <a:schemeClr val="accent2">
                    <a:lumMod val="50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.</a:t>
            </a:r>
            <a:endParaRPr sz="3600" dirty="0">
              <a:solidFill>
                <a:schemeClr val="accent2">
                  <a:lumMod val="50000"/>
                </a:schemeClr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2"/>
          <p:cNvSpPr txBox="1"/>
          <p:nvPr/>
        </p:nvSpPr>
        <p:spPr>
          <a:xfrm>
            <a:off x="269400" y="1957050"/>
            <a:ext cx="8605200" cy="12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36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En effet.</a:t>
            </a:r>
            <a:endParaRPr sz="36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36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Mais si ce n'était pas le cas ? </a:t>
            </a:r>
            <a:endParaRPr sz="36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3"/>
          <p:cNvSpPr txBox="1"/>
          <p:nvPr/>
        </p:nvSpPr>
        <p:spPr>
          <a:xfrm>
            <a:off x="563880" y="1116750"/>
            <a:ext cx="8016240" cy="29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36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Et si les outils dont vous avez besoin pour </a:t>
            </a:r>
            <a:r>
              <a:rPr lang="fr" sz="3600" b="0" i="0" u="none" baseline="0" dirty="0">
                <a:solidFill>
                  <a:srgbClr val="F68E5B"/>
                </a:solidFill>
                <a:latin typeface="Avenir"/>
                <a:ea typeface="Avenir"/>
                <a:cs typeface="Avenir"/>
                <a:sym typeface="Avenir"/>
              </a:rPr>
              <a:t>réussir vos actions marketing</a:t>
            </a:r>
            <a:r>
              <a:rPr lang="fr" sz="36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 étaient centralisés ?</a:t>
            </a:r>
            <a:endParaRPr sz="36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4"/>
          <p:cNvSpPr txBox="1"/>
          <p:nvPr/>
        </p:nvSpPr>
        <p:spPr>
          <a:xfrm>
            <a:off x="887250" y="1071750"/>
            <a:ext cx="73695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36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Dans un système au tarif abordable.</a:t>
            </a:r>
            <a:endParaRPr sz="36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13;p35">
            <a:extLst>
              <a:ext uri="{FF2B5EF4-FFF2-40B4-BE49-F238E27FC236}">
                <a16:creationId xmlns:a16="http://schemas.microsoft.com/office/drawing/2014/main" id="{BF03D58F-A5F4-4B7D-9B28-F92F1A7690D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55638" y="0"/>
            <a:ext cx="845185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>
              <a:lnSpc>
                <a:spcPct val="100000"/>
              </a:lnSpc>
              <a:buClr>
                <a:srgbClr val="2D3E50"/>
              </a:buClr>
              <a:buSzPts val="3000"/>
              <a:buNone/>
            </a:pPr>
            <a:r>
              <a:rPr lang="fr-FR" sz="1200" dirty="0">
                <a:solidFill>
                  <a:srgbClr val="D9D9D9"/>
                </a:solidFill>
                <a:latin typeface="Avenir"/>
                <a:ea typeface="Avenir"/>
                <a:cs typeface="Avenir"/>
                <a:sym typeface="Avenir"/>
              </a:rPr>
              <a:t>Adopter un outil d'e-mail marketing.</a:t>
            </a:r>
          </a:p>
          <a:p>
            <a:pPr marL="0" lvl="0" indent="0">
              <a:lnSpc>
                <a:spcPct val="100000"/>
              </a:lnSpc>
              <a:buClr>
                <a:srgbClr val="2D3E50"/>
              </a:buClr>
              <a:buSzPts val="3000"/>
              <a:buNone/>
            </a:pPr>
            <a:r>
              <a:rPr lang="fr-FR" sz="1200" dirty="0">
                <a:solidFill>
                  <a:srgbClr val="D9D9D9"/>
                </a:solidFill>
                <a:latin typeface="Avenir"/>
                <a:ea typeface="Avenir"/>
                <a:cs typeface="Avenir"/>
                <a:sym typeface="Avenir"/>
              </a:rPr>
              <a:t>Adopter un plug-in pour des formulaires.</a:t>
            </a:r>
          </a:p>
          <a:p>
            <a:pPr marL="0" lvl="0" indent="0">
              <a:lnSpc>
                <a:spcPct val="100000"/>
              </a:lnSpc>
              <a:buClr>
                <a:srgbClr val="2D3E50"/>
              </a:buClr>
              <a:buSzPts val="3000"/>
              <a:buNone/>
            </a:pPr>
            <a:r>
              <a:rPr lang="fr-FR" sz="1200" dirty="0">
                <a:solidFill>
                  <a:srgbClr val="D9D9D9"/>
                </a:solidFill>
                <a:latin typeface="Avenir"/>
                <a:ea typeface="Avenir"/>
                <a:cs typeface="Avenir"/>
                <a:sym typeface="Avenir"/>
              </a:rPr>
              <a:t>Adopter un outil pour les publicités Facebook.</a:t>
            </a:r>
          </a:p>
          <a:p>
            <a:pPr marL="0" lvl="0" indent="0">
              <a:lnSpc>
                <a:spcPct val="100000"/>
              </a:lnSpc>
              <a:buClr>
                <a:srgbClr val="2D3E50"/>
              </a:buClr>
              <a:buSzPts val="3000"/>
              <a:buNone/>
            </a:pPr>
            <a:r>
              <a:rPr lang="fr-FR" sz="1200" dirty="0">
                <a:solidFill>
                  <a:srgbClr val="D9D9D9"/>
                </a:solidFill>
                <a:latin typeface="Avenir"/>
                <a:ea typeface="Avenir"/>
                <a:cs typeface="Avenir"/>
                <a:sym typeface="Avenir"/>
              </a:rPr>
              <a:t>Adopter un plug-in de planification.</a:t>
            </a:r>
          </a:p>
          <a:p>
            <a:pPr marL="0" lvl="0" indent="0">
              <a:lnSpc>
                <a:spcPct val="100000"/>
              </a:lnSpc>
              <a:buClr>
                <a:srgbClr val="2D3E50"/>
              </a:buClr>
              <a:buSzPts val="3000"/>
              <a:buNone/>
            </a:pPr>
            <a:r>
              <a:rPr lang="fr-FR" sz="1200" dirty="0">
                <a:solidFill>
                  <a:srgbClr val="D9D9D9"/>
                </a:solidFill>
                <a:latin typeface="Avenir"/>
                <a:ea typeface="Avenir"/>
                <a:cs typeface="Avenir"/>
                <a:sym typeface="Avenir"/>
              </a:rPr>
              <a:t>Adopter un outil tiers de synchronisation.</a:t>
            </a:r>
          </a:p>
          <a:p>
            <a:pPr marL="0" lvl="0" indent="0">
              <a:lnSpc>
                <a:spcPct val="100000"/>
              </a:lnSpc>
              <a:buClr>
                <a:srgbClr val="2D3E50"/>
              </a:buClr>
              <a:buSzPts val="3000"/>
              <a:buNone/>
            </a:pPr>
            <a:r>
              <a:rPr lang="fr-FR" sz="1200" dirty="0">
                <a:solidFill>
                  <a:srgbClr val="D9D9D9"/>
                </a:solidFill>
                <a:latin typeface="Avenir"/>
                <a:ea typeface="Avenir"/>
                <a:cs typeface="Avenir"/>
                <a:sym typeface="Avenir"/>
              </a:rPr>
              <a:t>Exporter le code des formulaires et tout apprendre sur le langage HTML.</a:t>
            </a:r>
          </a:p>
          <a:p>
            <a:pPr marL="0" lvl="0" indent="0">
              <a:lnSpc>
                <a:spcPct val="100000"/>
              </a:lnSpc>
              <a:buClr>
                <a:srgbClr val="2D3E50"/>
              </a:buClr>
              <a:buSzPts val="3000"/>
              <a:buNone/>
            </a:pPr>
            <a:r>
              <a:rPr lang="fr-FR" sz="1200" dirty="0">
                <a:solidFill>
                  <a:srgbClr val="D9D9D9"/>
                </a:solidFill>
                <a:latin typeface="Avenir"/>
                <a:ea typeface="Avenir"/>
                <a:cs typeface="Avenir"/>
                <a:sym typeface="Avenir"/>
              </a:rPr>
              <a:t>Se documenter sur la mise en page des formulaires et tout apprendre sur le langage CSS.</a:t>
            </a:r>
          </a:p>
          <a:p>
            <a:pPr marL="0" lvl="0" indent="0">
              <a:lnSpc>
                <a:spcPct val="100000"/>
              </a:lnSpc>
              <a:buClr>
                <a:srgbClr val="2D3E50"/>
              </a:buClr>
              <a:buSzPts val="3000"/>
              <a:buNone/>
            </a:pPr>
            <a:r>
              <a:rPr lang="fr-FR" sz="1200" dirty="0">
                <a:solidFill>
                  <a:srgbClr val="D9D9D9"/>
                </a:solidFill>
                <a:latin typeface="Avenir"/>
                <a:ea typeface="Avenir"/>
                <a:cs typeface="Avenir"/>
                <a:sym typeface="Avenir"/>
              </a:rPr>
              <a:t>Mémoriser 4 nouveaux mots de passe.</a:t>
            </a:r>
          </a:p>
          <a:p>
            <a:pPr marL="0" lvl="0" indent="0">
              <a:lnSpc>
                <a:spcPct val="100000"/>
              </a:lnSpc>
              <a:buClr>
                <a:srgbClr val="2D3E50"/>
              </a:buClr>
              <a:buSzPts val="3000"/>
              <a:buNone/>
            </a:pPr>
            <a:r>
              <a:rPr lang="fr-FR" sz="1200" dirty="0">
                <a:solidFill>
                  <a:srgbClr val="D9D9D9"/>
                </a:solidFill>
                <a:latin typeface="Avenir"/>
                <a:ea typeface="Avenir"/>
                <a:cs typeface="Avenir"/>
                <a:sym typeface="Avenir"/>
              </a:rPr>
              <a:t>Régler 4 factures.</a:t>
            </a:r>
          </a:p>
          <a:p>
            <a:pPr marL="0" lvl="0" indent="0">
              <a:lnSpc>
                <a:spcPct val="100000"/>
              </a:lnSpc>
              <a:buClr>
                <a:srgbClr val="2D3E50"/>
              </a:buClr>
              <a:buSzPts val="3000"/>
              <a:buNone/>
            </a:pPr>
            <a:r>
              <a:rPr lang="fr-FR" sz="1200" dirty="0">
                <a:solidFill>
                  <a:srgbClr val="D9D9D9"/>
                </a:solidFill>
                <a:latin typeface="Avenir"/>
                <a:ea typeface="Avenir"/>
                <a:cs typeface="Avenir"/>
                <a:sym typeface="Avenir"/>
              </a:rPr>
              <a:t>Configurer la synchronisation entre le plug-in des formulaires et le CRM.</a:t>
            </a:r>
          </a:p>
          <a:p>
            <a:pPr marL="0" lvl="0" indent="0">
              <a:lnSpc>
                <a:spcPct val="100000"/>
              </a:lnSpc>
              <a:buClr>
                <a:srgbClr val="2D3E50"/>
              </a:buClr>
              <a:buSzPts val="3000"/>
              <a:buNone/>
            </a:pPr>
            <a:r>
              <a:rPr lang="fr-FR" sz="1200" dirty="0">
                <a:solidFill>
                  <a:srgbClr val="D9D9D9"/>
                </a:solidFill>
                <a:latin typeface="Avenir"/>
                <a:ea typeface="Avenir"/>
                <a:cs typeface="Avenir"/>
                <a:sym typeface="Avenir"/>
              </a:rPr>
              <a:t>Configurer la synchronisation entre les publicités Facebook et le CRM.</a:t>
            </a:r>
          </a:p>
          <a:p>
            <a:pPr marL="0" lvl="0" indent="0">
              <a:lnSpc>
                <a:spcPct val="100000"/>
              </a:lnSpc>
              <a:buClr>
                <a:srgbClr val="2D3E50"/>
              </a:buClr>
              <a:buSzPts val="3000"/>
              <a:buNone/>
            </a:pPr>
            <a:r>
              <a:rPr lang="fr-FR" sz="1200" dirty="0">
                <a:solidFill>
                  <a:srgbClr val="D9D9D9"/>
                </a:solidFill>
                <a:latin typeface="Avenir"/>
                <a:ea typeface="Avenir"/>
                <a:cs typeface="Avenir"/>
                <a:sym typeface="Avenir"/>
              </a:rPr>
              <a:t>Configurer la synchronisation entre l'application de planification et le CRM.</a:t>
            </a:r>
          </a:p>
          <a:p>
            <a:pPr marL="0" lvl="0" indent="0">
              <a:lnSpc>
                <a:spcPct val="100000"/>
              </a:lnSpc>
              <a:buClr>
                <a:srgbClr val="2D3E50"/>
              </a:buClr>
              <a:buSzPts val="3000"/>
              <a:buNone/>
            </a:pPr>
            <a:r>
              <a:rPr lang="fr-FR" sz="1200" dirty="0">
                <a:solidFill>
                  <a:srgbClr val="D9D9D9"/>
                </a:solidFill>
                <a:latin typeface="Avenir"/>
                <a:ea typeface="Avenir"/>
                <a:cs typeface="Avenir"/>
                <a:sym typeface="Avenir"/>
              </a:rPr>
              <a:t>Configurer la synchronisation entre les e-mails et le CRM.</a:t>
            </a:r>
          </a:p>
          <a:p>
            <a:pPr marL="0" lvl="0" indent="0">
              <a:lnSpc>
                <a:spcPct val="100000"/>
              </a:lnSpc>
              <a:buClr>
                <a:srgbClr val="2D3E50"/>
              </a:buClr>
              <a:buSzPts val="3000"/>
              <a:buNone/>
            </a:pPr>
            <a:r>
              <a:rPr lang="fr-FR" sz="1200" dirty="0">
                <a:solidFill>
                  <a:srgbClr val="D9D9D9"/>
                </a:solidFill>
                <a:latin typeface="Avenir"/>
                <a:ea typeface="Avenir"/>
                <a:cs typeface="Avenir"/>
                <a:sym typeface="Avenir"/>
              </a:rPr>
              <a:t>Configurer la synchronisation entre le CRM et les e-mails.</a:t>
            </a:r>
          </a:p>
          <a:p>
            <a:pPr marL="0" lvl="0" indent="0">
              <a:lnSpc>
                <a:spcPct val="100000"/>
              </a:lnSpc>
              <a:buClr>
                <a:srgbClr val="2D3E50"/>
              </a:buClr>
              <a:buSzPts val="3000"/>
              <a:buNone/>
            </a:pPr>
            <a:r>
              <a:rPr lang="fr-FR" sz="1200" dirty="0">
                <a:solidFill>
                  <a:srgbClr val="D9D9D9"/>
                </a:solidFill>
                <a:latin typeface="Avenir"/>
                <a:ea typeface="Avenir"/>
                <a:cs typeface="Avenir"/>
                <a:sym typeface="Avenir"/>
              </a:rPr>
              <a:t>Exporter la liste du CRM.</a:t>
            </a:r>
          </a:p>
          <a:p>
            <a:pPr marL="0" lvl="0" indent="0">
              <a:lnSpc>
                <a:spcPct val="100000"/>
              </a:lnSpc>
              <a:buClr>
                <a:srgbClr val="2D3E50"/>
              </a:buClr>
              <a:buSzPts val="3000"/>
              <a:buNone/>
            </a:pPr>
            <a:r>
              <a:rPr lang="fr-FR" sz="1200" dirty="0">
                <a:solidFill>
                  <a:srgbClr val="D9D9D9"/>
                </a:solidFill>
                <a:latin typeface="Avenir"/>
                <a:ea typeface="Avenir"/>
                <a:cs typeface="Avenir"/>
                <a:sym typeface="Avenir"/>
              </a:rPr>
              <a:t>Importer cette liste dans l'outil d'e-mail.</a:t>
            </a:r>
          </a:p>
          <a:p>
            <a:pPr marL="0" lvl="0" indent="0">
              <a:lnSpc>
                <a:spcPct val="100000"/>
              </a:lnSpc>
              <a:buClr>
                <a:srgbClr val="2D3E50"/>
              </a:buClr>
              <a:buSzPts val="3000"/>
              <a:buNone/>
            </a:pPr>
            <a:r>
              <a:rPr lang="fr-FR" sz="1200" dirty="0">
                <a:solidFill>
                  <a:srgbClr val="D9D9D9"/>
                </a:solidFill>
                <a:latin typeface="Avenir"/>
                <a:ea typeface="Avenir"/>
                <a:cs typeface="Avenir"/>
                <a:sym typeface="Avenir"/>
              </a:rPr>
              <a:t>Former l'équipe à l'utilisation de tous ces outils.</a:t>
            </a:r>
          </a:p>
          <a:p>
            <a:pPr marL="0" lvl="0" indent="0">
              <a:lnSpc>
                <a:spcPct val="100000"/>
              </a:lnSpc>
              <a:buClr>
                <a:srgbClr val="2D3E50"/>
              </a:buClr>
              <a:buSzPts val="3000"/>
              <a:buNone/>
            </a:pPr>
            <a:r>
              <a:rPr lang="fr-FR" sz="1200" dirty="0">
                <a:solidFill>
                  <a:srgbClr val="D9D9D9"/>
                </a:solidFill>
                <a:latin typeface="Avenir"/>
                <a:ea typeface="Avenir"/>
                <a:cs typeface="Avenir"/>
                <a:sym typeface="Avenir"/>
              </a:rPr>
              <a:t>Configurer les e-mails.</a:t>
            </a:r>
          </a:p>
          <a:p>
            <a:pPr marL="0" lvl="0" indent="0">
              <a:lnSpc>
                <a:spcPct val="100000"/>
              </a:lnSpc>
              <a:buClr>
                <a:srgbClr val="2D3E50"/>
              </a:buClr>
              <a:buSzPts val="3000"/>
              <a:buNone/>
            </a:pPr>
            <a:r>
              <a:rPr lang="fr-FR" sz="1200" dirty="0">
                <a:solidFill>
                  <a:srgbClr val="D9D9D9"/>
                </a:solidFill>
                <a:latin typeface="Avenir"/>
                <a:ea typeface="Avenir"/>
                <a:cs typeface="Avenir"/>
                <a:sym typeface="Avenir"/>
              </a:rPr>
              <a:t>Envoyer des e-mails.</a:t>
            </a:r>
          </a:p>
          <a:p>
            <a:pPr marL="0" lvl="0" indent="0">
              <a:lnSpc>
                <a:spcPct val="100000"/>
              </a:lnSpc>
              <a:buClr>
                <a:srgbClr val="2D3E50"/>
              </a:buClr>
              <a:buSzPts val="3000"/>
              <a:buNone/>
            </a:pPr>
            <a:r>
              <a:rPr lang="fr-FR" sz="1200" dirty="0">
                <a:solidFill>
                  <a:srgbClr val="D9D9D9"/>
                </a:solidFill>
                <a:latin typeface="Avenir"/>
                <a:ea typeface="Avenir"/>
                <a:cs typeface="Avenir"/>
                <a:sym typeface="Avenir"/>
              </a:rPr>
              <a:t>Exporter les données de l'outil d'e-mail.</a:t>
            </a:r>
          </a:p>
          <a:p>
            <a:pPr marL="0" lvl="0" indent="0">
              <a:lnSpc>
                <a:spcPct val="100000"/>
              </a:lnSpc>
              <a:buClr>
                <a:srgbClr val="2D3E50"/>
              </a:buClr>
              <a:buSzPts val="3000"/>
              <a:buNone/>
            </a:pPr>
            <a:r>
              <a:rPr lang="fr-FR" sz="1200" dirty="0">
                <a:solidFill>
                  <a:srgbClr val="D9D9D9"/>
                </a:solidFill>
                <a:latin typeface="Avenir"/>
                <a:ea typeface="Avenir"/>
                <a:cs typeface="Avenir"/>
                <a:sym typeface="Avenir"/>
              </a:rPr>
              <a:t>Importer ces données dans le CRM.</a:t>
            </a:r>
          </a:p>
          <a:p>
            <a:pPr marL="0" lvl="0" indent="0">
              <a:lnSpc>
                <a:spcPct val="100000"/>
              </a:lnSpc>
              <a:buClr>
                <a:srgbClr val="2D3E50"/>
              </a:buClr>
              <a:buSzPts val="3000"/>
              <a:buNone/>
            </a:pPr>
            <a:endParaRPr lang="fr-FR" sz="1200" dirty="0">
              <a:solidFill>
                <a:srgbClr val="D9D9D9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endParaRPr sz="1200" dirty="0">
              <a:solidFill>
                <a:srgbClr val="D9D9D9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14" name="Google Shape;214;p35"/>
          <p:cNvSpPr txBox="1">
            <a:spLocks noGrp="1"/>
          </p:cNvSpPr>
          <p:nvPr>
            <p:ph type="body" idx="4294967295"/>
          </p:nvPr>
        </p:nvSpPr>
        <p:spPr>
          <a:xfrm>
            <a:off x="4042833" y="279041"/>
            <a:ext cx="5101167" cy="716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fr" sz="36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Si, au lieu de ceci...</a:t>
            </a:r>
            <a:endParaRPr sz="36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8"/>
          <p:cNvPicPr preferRelativeResize="0"/>
          <p:nvPr/>
        </p:nvPicPr>
        <p:blipFill rotWithShape="1">
          <a:blip r:embed="rId3">
            <a:alphaModFix/>
          </a:blip>
          <a:srcRect t="8627" b="2523"/>
          <a:stretch/>
        </p:blipFill>
        <p:spPr>
          <a:xfrm>
            <a:off x="-576150" y="-169700"/>
            <a:ext cx="10759352" cy="537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8"/>
          <p:cNvSpPr txBox="1">
            <a:spLocks noGrp="1"/>
          </p:cNvSpPr>
          <p:nvPr>
            <p:ph type="body" idx="4294967295"/>
          </p:nvPr>
        </p:nvSpPr>
        <p:spPr>
          <a:xfrm>
            <a:off x="1443505" y="1597049"/>
            <a:ext cx="6682186" cy="4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fr" sz="3000" b="0" i="0" u="none" baseline="0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Vous étendez la portée de votre stratégie marketing ?</a:t>
            </a:r>
            <a:endParaRPr sz="3000" dirty="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0" name="Google Shape;110;p18"/>
          <p:cNvSpPr txBox="1">
            <a:spLocks noGrp="1"/>
          </p:cNvSpPr>
          <p:nvPr>
            <p:ph type="body" idx="4294967295"/>
          </p:nvPr>
        </p:nvSpPr>
        <p:spPr>
          <a:xfrm>
            <a:off x="244698" y="2460358"/>
            <a:ext cx="9079800" cy="4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fr" sz="3000" b="0" i="0" u="none" baseline="0" dirty="0">
                <a:solidFill>
                  <a:schemeClr val="bg1"/>
                </a:solidFill>
                <a:latin typeface="Avenir"/>
                <a:ea typeface="Avenir"/>
                <a:cs typeface="Avenir"/>
                <a:sym typeface="Avenir"/>
              </a:rPr>
              <a:t>Si tel est le cas,</a:t>
            </a:r>
            <a:endParaRPr sz="3000" dirty="0">
              <a:solidFill>
                <a:schemeClr val="bg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9" name="Google Shape;109;p18"/>
          <p:cNvSpPr txBox="1">
            <a:spLocks noGrp="1"/>
          </p:cNvSpPr>
          <p:nvPr>
            <p:ph type="body" idx="4294967295"/>
          </p:nvPr>
        </p:nvSpPr>
        <p:spPr>
          <a:xfrm>
            <a:off x="244698" y="2828949"/>
            <a:ext cx="9079800" cy="4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fr" sz="3000" b="0" i="0" u="none" baseline="0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 plusieurs options s'offrent à vous.</a:t>
            </a:r>
            <a:endParaRPr sz="3000" dirty="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6"/>
          <p:cNvSpPr txBox="1">
            <a:spLocks noGrp="1"/>
          </p:cNvSpPr>
          <p:nvPr>
            <p:ph type="body" idx="4294967295"/>
          </p:nvPr>
        </p:nvSpPr>
        <p:spPr>
          <a:xfrm>
            <a:off x="457200" y="986375"/>
            <a:ext cx="7719060" cy="105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fr" sz="36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...le développement de votre marketing ressemblait à cela ?</a:t>
            </a:r>
            <a:endParaRPr sz="36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19" name="Google Shape;219;p36"/>
          <p:cNvSpPr txBox="1">
            <a:spLocks noGrp="1"/>
          </p:cNvSpPr>
          <p:nvPr>
            <p:ph type="body" idx="4294967295"/>
          </p:nvPr>
        </p:nvSpPr>
        <p:spPr>
          <a:xfrm>
            <a:off x="514125" y="2450460"/>
            <a:ext cx="4934176" cy="14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fr" sz="1200" b="0" i="0" u="none" baseline="0" dirty="0">
                <a:solidFill>
                  <a:srgbClr val="999999"/>
                </a:solidFill>
                <a:latin typeface="Avenir"/>
                <a:ea typeface="Avenir"/>
                <a:cs typeface="Avenir"/>
                <a:sym typeface="Avenir"/>
              </a:rPr>
              <a:t>S'inscrire à HubSpot.</a:t>
            </a:r>
            <a:endParaRPr sz="1200" dirty="0">
              <a:solidFill>
                <a:srgbClr val="999999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fr" sz="1200" b="0" i="0" u="none" baseline="0" dirty="0">
                <a:solidFill>
                  <a:srgbClr val="999999"/>
                </a:solidFill>
                <a:latin typeface="Avenir"/>
                <a:ea typeface="Avenir"/>
                <a:cs typeface="Avenir"/>
                <a:sym typeface="Avenir"/>
              </a:rPr>
              <a:t>Envoyer des e-mails, concevoir des publicités, créer des formulaires, configurer un système de chat en direct.</a:t>
            </a:r>
            <a:endParaRPr sz="1200" dirty="0">
              <a:solidFill>
                <a:srgbClr val="999999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fr" sz="1200" b="0" i="0" u="none" baseline="0" dirty="0">
                <a:solidFill>
                  <a:srgbClr val="999999"/>
                </a:solidFill>
                <a:latin typeface="Avenir"/>
                <a:ea typeface="Avenir"/>
                <a:cs typeface="Avenir"/>
                <a:sym typeface="Avenir"/>
              </a:rPr>
              <a:t>Synchroniser vos efforts avec le premier CRM du marché pour suivre vos interactions sur une seule et même plateforme.</a:t>
            </a:r>
            <a:endParaRPr sz="1200" dirty="0">
              <a:solidFill>
                <a:srgbClr val="999999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fr" sz="1200" b="0" i="0" u="none" baseline="0" dirty="0">
                <a:solidFill>
                  <a:srgbClr val="999999"/>
                </a:solidFill>
                <a:latin typeface="Avenir"/>
                <a:ea typeface="Avenir"/>
                <a:cs typeface="Avenir"/>
                <a:sym typeface="Avenir"/>
              </a:rPr>
              <a:t>Personnaliser facilement vos supports marketing.</a:t>
            </a:r>
            <a:endParaRPr sz="1200" dirty="0">
              <a:solidFill>
                <a:srgbClr val="999999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fr" sz="1200" b="0" i="0" u="none" baseline="0" dirty="0">
                <a:solidFill>
                  <a:srgbClr val="F68E5B"/>
                </a:solidFill>
                <a:latin typeface="Avenir"/>
                <a:ea typeface="Avenir"/>
                <a:cs typeface="Avenir"/>
                <a:sym typeface="Avenir"/>
              </a:rPr>
              <a:t>En route vers la croissance.</a:t>
            </a:r>
            <a:endParaRPr sz="1200" dirty="0">
              <a:solidFill>
                <a:srgbClr val="F68E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7"/>
          <p:cNvSpPr txBox="1">
            <a:spLocks noGrp="1"/>
          </p:cNvSpPr>
          <p:nvPr>
            <p:ph type="body" idx="4294967295"/>
          </p:nvPr>
        </p:nvSpPr>
        <p:spPr>
          <a:xfrm>
            <a:off x="594300" y="2124150"/>
            <a:ext cx="7955400" cy="8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fr" sz="3600" b="0" i="0" u="none" baseline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Combien de temps gagneriez-vous ?</a:t>
            </a:r>
            <a:endParaRPr sz="360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8"/>
          <p:cNvSpPr txBox="1">
            <a:spLocks noGrp="1"/>
          </p:cNvSpPr>
          <p:nvPr>
            <p:ph type="body" idx="4294967295"/>
          </p:nvPr>
        </p:nvSpPr>
        <p:spPr>
          <a:xfrm>
            <a:off x="83550" y="1906200"/>
            <a:ext cx="8976900" cy="13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fr" sz="36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Savez-vous à quel point </a:t>
            </a:r>
            <a:endParaRPr sz="36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fr" sz="36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vos clients seraient satisfaits ? </a:t>
            </a:r>
            <a:endParaRPr sz="36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39" descr="image25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91776" y="634540"/>
            <a:ext cx="6488575" cy="3890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9"/>
          <p:cNvPicPr preferRelativeResize="0"/>
          <p:nvPr/>
        </p:nvPicPr>
        <p:blipFill rotWithShape="1">
          <a:blip r:embed="rId4">
            <a:alphaModFix/>
          </a:blip>
          <a:srcRect b="36089"/>
          <a:stretch/>
        </p:blipFill>
        <p:spPr>
          <a:xfrm>
            <a:off x="5359550" y="940825"/>
            <a:ext cx="4962475" cy="3171451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9"/>
          <p:cNvSpPr txBox="1">
            <a:spLocks noGrp="1"/>
          </p:cNvSpPr>
          <p:nvPr>
            <p:ph type="body" idx="4294967295"/>
          </p:nvPr>
        </p:nvSpPr>
        <p:spPr>
          <a:xfrm>
            <a:off x="421475" y="1300050"/>
            <a:ext cx="4341900" cy="12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fr" sz="2400" b="0" i="0" u="none" baseline="0" dirty="0">
                <a:solidFill>
                  <a:srgbClr val="475A75"/>
                </a:solidFill>
                <a:latin typeface="Avenir"/>
                <a:ea typeface="Avenir"/>
                <a:cs typeface="Avenir"/>
                <a:sym typeface="Avenir"/>
              </a:rPr>
              <a:t>Le nouveau </a:t>
            </a:r>
            <a:br>
              <a:rPr lang="fr" sz="2400" dirty="0">
                <a:solidFill>
                  <a:srgbClr val="475A75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fr" sz="2400" b="0" i="0" u="none" baseline="0" dirty="0">
                <a:solidFill>
                  <a:srgbClr val="475A75"/>
                </a:solidFill>
                <a:latin typeface="Avenir"/>
                <a:ea typeface="Avenir"/>
                <a:cs typeface="Avenir"/>
                <a:sym typeface="Avenir"/>
              </a:rPr>
              <a:t>Hub Marketing Starter. </a:t>
            </a:r>
            <a:endParaRPr sz="2400" dirty="0">
              <a:solidFill>
                <a:srgbClr val="475A75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236" name="Google Shape;236;p39"/>
          <p:cNvCxnSpPr/>
          <p:nvPr/>
        </p:nvCxnSpPr>
        <p:spPr>
          <a:xfrm>
            <a:off x="421482" y="2114540"/>
            <a:ext cx="567000" cy="0"/>
          </a:xfrm>
          <a:prstGeom prst="straightConnector1">
            <a:avLst/>
          </a:prstGeom>
          <a:noFill/>
          <a:ln w="28575" cap="flat" cmpd="sng">
            <a:solidFill>
              <a:srgbClr val="F2545B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37" name="Google Shape;237;p39"/>
          <p:cNvSpPr txBox="1">
            <a:spLocks noGrp="1"/>
          </p:cNvSpPr>
          <p:nvPr>
            <p:ph type="body" idx="4294967295"/>
          </p:nvPr>
        </p:nvSpPr>
        <p:spPr>
          <a:xfrm>
            <a:off x="421475" y="2266950"/>
            <a:ext cx="4470565" cy="13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fr" sz="1500" b="0" i="0" u="none" spc="-20" baseline="0" dirty="0">
                <a:solidFill>
                  <a:srgbClr val="434343"/>
                </a:solidFill>
                <a:latin typeface="Avenir"/>
                <a:ea typeface="Avenir"/>
                <a:cs typeface="Avenir"/>
                <a:sym typeface="Avenir"/>
              </a:rPr>
              <a:t>Des outils centralisés pour bien démarrer vos activités marketing. Convertissez et engagez votre audience grâce aux publicités, au chat en direct, aux e-mails, aux formulaires, à Facebook Messenger, etc. Optimisez votre travail grâce au premier CRM </a:t>
            </a:r>
            <a:br>
              <a:rPr lang="fr" sz="1500" b="0" i="0" u="none" spc="-20" baseline="0" dirty="0">
                <a:solidFill>
                  <a:srgbClr val="434343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fr" sz="1500" b="0" i="0" u="none" spc="-20" baseline="0" dirty="0">
                <a:solidFill>
                  <a:srgbClr val="434343"/>
                </a:solidFill>
                <a:latin typeface="Avenir"/>
                <a:ea typeface="Avenir"/>
                <a:cs typeface="Avenir"/>
                <a:sym typeface="Avenir"/>
              </a:rPr>
              <a:t>du marché pour les PME.</a:t>
            </a:r>
            <a:br>
              <a:rPr lang="fr" sz="1500" spc="-20" dirty="0">
                <a:solidFill>
                  <a:srgbClr val="434343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fr" sz="1500" b="0" i="0" u="none" spc="-20" baseline="0" dirty="0">
                <a:solidFill>
                  <a:srgbClr val="434343"/>
                </a:solidFill>
                <a:latin typeface="Avenir"/>
                <a:ea typeface="Avenir"/>
                <a:cs typeface="Avenir"/>
                <a:sym typeface="Avenir"/>
              </a:rPr>
              <a:t>Pour 46 € par mois.</a:t>
            </a:r>
            <a:endParaRPr sz="1500" spc="-20" dirty="0">
              <a:solidFill>
                <a:srgbClr val="434343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500" dirty="0">
              <a:solidFill>
                <a:srgbClr val="434343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0"/>
          <p:cNvSpPr txBox="1">
            <a:spLocks noGrp="1"/>
          </p:cNvSpPr>
          <p:nvPr>
            <p:ph type="body" idx="4294967295"/>
          </p:nvPr>
        </p:nvSpPr>
        <p:spPr>
          <a:xfrm>
            <a:off x="1337475" y="2124150"/>
            <a:ext cx="6127800" cy="8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fr" sz="3600" b="0" i="0" u="none" baseline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Hub Marketing Starter</a:t>
            </a:r>
            <a:endParaRPr sz="360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1"/>
          <p:cNvSpPr txBox="1"/>
          <p:nvPr/>
        </p:nvSpPr>
        <p:spPr>
          <a:xfrm>
            <a:off x="2298960" y="-1219200"/>
            <a:ext cx="449808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0" i="0" u="none" spc="-3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Publicités Facebook et Instagram</a:t>
            </a:r>
            <a:endParaRPr sz="1800" spc="-30" dirty="0"/>
          </a:p>
        </p:txBody>
      </p:sp>
      <p:pic>
        <p:nvPicPr>
          <p:cNvPr id="253" name="Google Shape;253;p41"/>
          <p:cNvPicPr preferRelativeResize="0"/>
          <p:nvPr/>
        </p:nvPicPr>
        <p:blipFill rotWithShape="1">
          <a:blip r:embed="rId3">
            <a:alphaModFix/>
          </a:blip>
          <a:srcRect l="8366"/>
          <a:stretch/>
        </p:blipFill>
        <p:spPr>
          <a:xfrm>
            <a:off x="308274" y="354725"/>
            <a:ext cx="3836400" cy="3861300"/>
          </a:xfrm>
          <a:prstGeom prst="ellipse">
            <a:avLst/>
          </a:prstGeom>
          <a:noFill/>
          <a:ln w="76200" cap="flat" cmpd="sng">
            <a:solidFill>
              <a:srgbClr val="00A4BD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54" name="Google Shape;254;p41"/>
          <p:cNvPicPr preferRelativeResize="0"/>
          <p:nvPr/>
        </p:nvPicPr>
        <p:blipFill rotWithShape="1">
          <a:blip r:embed="rId4">
            <a:alphaModFix/>
          </a:blip>
          <a:srcRect l="-2860" t="-3239" r="43884" b="29110"/>
          <a:stretch/>
        </p:blipFill>
        <p:spPr>
          <a:xfrm>
            <a:off x="4932000" y="354725"/>
            <a:ext cx="3836400" cy="3861300"/>
          </a:xfrm>
          <a:prstGeom prst="ellipse">
            <a:avLst/>
          </a:prstGeom>
          <a:noFill/>
          <a:ln w="76200" cap="flat" cmpd="sng">
            <a:solidFill>
              <a:srgbClr val="F68E5B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251" name="Google Shape;251;p41"/>
          <p:cNvCxnSpPr/>
          <p:nvPr/>
        </p:nvCxnSpPr>
        <p:spPr>
          <a:xfrm>
            <a:off x="4535175" y="609600"/>
            <a:ext cx="0" cy="5151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250" name="Google Shape;250;p41"/>
          <p:cNvSpPr txBox="1">
            <a:spLocks noGrp="1"/>
          </p:cNvSpPr>
          <p:nvPr>
            <p:ph type="body" idx="4294967295"/>
          </p:nvPr>
        </p:nvSpPr>
        <p:spPr>
          <a:xfrm>
            <a:off x="489025" y="4420475"/>
            <a:ext cx="3474900" cy="6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fr" b="0" i="0" u="none" baseline="0" dirty="0">
                <a:solidFill>
                  <a:srgbClr val="00A4BD"/>
                </a:solidFill>
                <a:latin typeface="Avenir"/>
                <a:ea typeface="Avenir"/>
                <a:cs typeface="Avenir"/>
                <a:sym typeface="Avenir"/>
              </a:rPr>
              <a:t>Vos clients vous trouvent grâce à des publicités pertinentes sur Facebook...</a:t>
            </a:r>
            <a:endParaRPr dirty="0">
              <a:solidFill>
                <a:srgbClr val="00A4BD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52" name="Google Shape;252;p41"/>
          <p:cNvSpPr txBox="1">
            <a:spLocks noGrp="1"/>
          </p:cNvSpPr>
          <p:nvPr>
            <p:ph type="body" idx="4294967295"/>
          </p:nvPr>
        </p:nvSpPr>
        <p:spPr>
          <a:xfrm>
            <a:off x="4990740" y="4420475"/>
            <a:ext cx="3718920" cy="6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fr" b="0" i="0" u="none" baseline="0" dirty="0">
                <a:solidFill>
                  <a:srgbClr val="F68E5B"/>
                </a:solidFill>
                <a:latin typeface="Avenir"/>
                <a:ea typeface="Avenir"/>
                <a:cs typeface="Avenir"/>
                <a:sym typeface="Avenir"/>
              </a:rPr>
              <a:t>... conçues et ciblées en quelques minutes grâce à l'intégration Publicités Facebook de HubSpot.</a:t>
            </a:r>
            <a:endParaRPr dirty="0">
              <a:solidFill>
                <a:srgbClr val="F68E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2"/>
          <p:cNvSpPr txBox="1"/>
          <p:nvPr/>
        </p:nvSpPr>
        <p:spPr>
          <a:xfrm>
            <a:off x="3124200" y="-12192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0" i="0" u="none" baseline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Capture de leads</a:t>
            </a:r>
            <a:endParaRPr sz="180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63" name="Google Shape;263;p42"/>
          <p:cNvPicPr preferRelativeResize="0"/>
          <p:nvPr/>
        </p:nvPicPr>
        <p:blipFill rotWithShape="1">
          <a:blip r:embed="rId3">
            <a:alphaModFix/>
          </a:blip>
          <a:srcRect l="22659" r="12728"/>
          <a:stretch/>
        </p:blipFill>
        <p:spPr>
          <a:xfrm>
            <a:off x="318225" y="338250"/>
            <a:ext cx="3960900" cy="3824400"/>
          </a:xfrm>
          <a:prstGeom prst="ellipse">
            <a:avLst/>
          </a:prstGeom>
          <a:noFill/>
          <a:ln w="76200" cap="flat" cmpd="sng">
            <a:solidFill>
              <a:srgbClr val="00A4BD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64" name="Google Shape;264;p42"/>
          <p:cNvPicPr preferRelativeResize="0"/>
          <p:nvPr/>
        </p:nvPicPr>
        <p:blipFill rotWithShape="1">
          <a:blip r:embed="rId4">
            <a:alphaModFix/>
          </a:blip>
          <a:srcRect l="-7613" t="-2350" r="32380" b="2349"/>
          <a:stretch/>
        </p:blipFill>
        <p:spPr>
          <a:xfrm>
            <a:off x="4992022" y="338250"/>
            <a:ext cx="3869700" cy="3824400"/>
          </a:xfrm>
          <a:prstGeom prst="ellipse">
            <a:avLst/>
          </a:prstGeom>
          <a:noFill/>
          <a:ln w="76200" cap="flat" cmpd="sng">
            <a:solidFill>
              <a:srgbClr val="F68E5B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261" name="Google Shape;261;p42"/>
          <p:cNvCxnSpPr/>
          <p:nvPr/>
        </p:nvCxnSpPr>
        <p:spPr>
          <a:xfrm>
            <a:off x="4572000" y="609600"/>
            <a:ext cx="0" cy="5143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260" name="Google Shape;260;p42"/>
          <p:cNvSpPr txBox="1">
            <a:spLocks noGrp="1"/>
          </p:cNvSpPr>
          <p:nvPr>
            <p:ph type="body" idx="4294967295"/>
          </p:nvPr>
        </p:nvSpPr>
        <p:spPr>
          <a:xfrm>
            <a:off x="732375" y="4383525"/>
            <a:ext cx="3132600" cy="6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fr" b="0" i="0" u="none" baseline="0" dirty="0">
                <a:solidFill>
                  <a:srgbClr val="00A4BD"/>
                </a:solidFill>
                <a:latin typeface="Avenir"/>
                <a:ea typeface="Avenir"/>
                <a:cs typeface="Avenir"/>
                <a:sym typeface="Avenir"/>
              </a:rPr>
              <a:t>Vos clients téléchargent l'un des contenus de votre site grâce à un formulaire ou </a:t>
            </a:r>
            <a:br>
              <a:rPr lang="fr" b="0" i="0" u="none" baseline="0" dirty="0">
                <a:solidFill>
                  <a:srgbClr val="00A4BD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fr" b="0" i="0" u="none" baseline="0" dirty="0">
                <a:solidFill>
                  <a:srgbClr val="00A4BD"/>
                </a:solidFill>
                <a:latin typeface="Avenir"/>
                <a:ea typeface="Avenir"/>
                <a:cs typeface="Avenir"/>
                <a:sym typeface="Avenir"/>
              </a:rPr>
              <a:t>à une fenêtre contextuelle...</a:t>
            </a:r>
            <a:endParaRPr dirty="0">
              <a:solidFill>
                <a:srgbClr val="00A4BD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62" name="Google Shape;262;p42"/>
          <p:cNvSpPr txBox="1">
            <a:spLocks noGrp="1"/>
          </p:cNvSpPr>
          <p:nvPr>
            <p:ph type="body" idx="4294967295"/>
          </p:nvPr>
        </p:nvSpPr>
        <p:spPr>
          <a:xfrm>
            <a:off x="5304110" y="4415025"/>
            <a:ext cx="339793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fr" b="0" i="0" u="none" baseline="0" dirty="0">
                <a:solidFill>
                  <a:srgbClr val="F68E5B"/>
                </a:solidFill>
                <a:latin typeface="Avenir"/>
                <a:ea typeface="Avenir"/>
                <a:cs typeface="Avenir"/>
                <a:sym typeface="Avenir"/>
              </a:rPr>
              <a:t>... conçu en 3 étapes grâce à l'outil Formulaires de HubSpot, et qui transmet directement des données au CRM.</a:t>
            </a:r>
            <a:endParaRPr dirty="0">
              <a:solidFill>
                <a:srgbClr val="F68E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3"/>
          <p:cNvSpPr txBox="1"/>
          <p:nvPr/>
        </p:nvSpPr>
        <p:spPr>
          <a:xfrm>
            <a:off x="3124200" y="-12192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0" i="0" u="none" baseline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E-mail marketing</a:t>
            </a:r>
            <a:endParaRPr sz="180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74" name="Google Shape;274;p43"/>
          <p:cNvPicPr preferRelativeResize="0"/>
          <p:nvPr/>
        </p:nvPicPr>
        <p:blipFill rotWithShape="1">
          <a:blip r:embed="rId3">
            <a:alphaModFix/>
          </a:blip>
          <a:srcRect t="-10460" b="10459"/>
          <a:stretch/>
        </p:blipFill>
        <p:spPr>
          <a:xfrm>
            <a:off x="365325" y="378250"/>
            <a:ext cx="3866700" cy="3866700"/>
          </a:xfrm>
          <a:prstGeom prst="ellipse">
            <a:avLst/>
          </a:prstGeom>
          <a:noFill/>
          <a:ln w="76200" cap="flat" cmpd="sng">
            <a:solidFill>
              <a:srgbClr val="00A4BD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5" name="Google Shape;275;p43"/>
          <p:cNvPicPr preferRelativeResize="0"/>
          <p:nvPr/>
        </p:nvPicPr>
        <p:blipFill rotWithShape="1">
          <a:blip r:embed="rId4">
            <a:alphaModFix/>
          </a:blip>
          <a:srcRect l="-7390" t="-5339" r="7389" b="5340"/>
          <a:stretch/>
        </p:blipFill>
        <p:spPr>
          <a:xfrm>
            <a:off x="4993525" y="378250"/>
            <a:ext cx="3866700" cy="3866700"/>
          </a:xfrm>
          <a:prstGeom prst="ellipse">
            <a:avLst/>
          </a:prstGeom>
          <a:noFill/>
          <a:ln w="76200" cap="flat" cmpd="sng">
            <a:solidFill>
              <a:srgbClr val="F68E5B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271" name="Google Shape;271;p43"/>
          <p:cNvCxnSpPr/>
          <p:nvPr/>
        </p:nvCxnSpPr>
        <p:spPr>
          <a:xfrm>
            <a:off x="4572000" y="609600"/>
            <a:ext cx="0" cy="5143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270" name="Google Shape;270;p43"/>
          <p:cNvSpPr txBox="1">
            <a:spLocks noGrp="1"/>
          </p:cNvSpPr>
          <p:nvPr>
            <p:ph type="body" idx="4294967295"/>
          </p:nvPr>
        </p:nvSpPr>
        <p:spPr>
          <a:xfrm>
            <a:off x="732375" y="4454565"/>
            <a:ext cx="3132600" cy="6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fr" b="0" i="0" u="none" baseline="0" dirty="0">
                <a:solidFill>
                  <a:srgbClr val="00A4BD"/>
                </a:solidFill>
                <a:latin typeface="Avenir"/>
                <a:ea typeface="Avenir"/>
                <a:cs typeface="Avenir"/>
                <a:sym typeface="Avenir"/>
              </a:rPr>
              <a:t>Ils reçoivent ensuite un </a:t>
            </a:r>
            <a:br>
              <a:rPr lang="fr" dirty="0">
                <a:solidFill>
                  <a:srgbClr val="00A4BD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fr" b="0" i="0" u="none" baseline="0" dirty="0">
                <a:solidFill>
                  <a:srgbClr val="00A4BD"/>
                </a:solidFill>
                <a:latin typeface="Avenir"/>
                <a:ea typeface="Avenir"/>
                <a:cs typeface="Avenir"/>
                <a:sym typeface="Avenir"/>
              </a:rPr>
              <a:t>e-mail de suivi...</a:t>
            </a:r>
            <a:endParaRPr dirty="0">
              <a:solidFill>
                <a:srgbClr val="00A4BD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72" name="Google Shape;272;p43"/>
          <p:cNvSpPr txBox="1">
            <a:spLocks noGrp="1"/>
          </p:cNvSpPr>
          <p:nvPr>
            <p:ph type="body" idx="4294967295"/>
          </p:nvPr>
        </p:nvSpPr>
        <p:spPr>
          <a:xfrm>
            <a:off x="4732315" y="4454565"/>
            <a:ext cx="42672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fr" b="0" i="0" u="none" baseline="0" dirty="0">
                <a:solidFill>
                  <a:srgbClr val="F68E5B"/>
                </a:solidFill>
                <a:latin typeface="Avenir"/>
                <a:ea typeface="Avenir"/>
                <a:cs typeface="Avenir"/>
                <a:sym typeface="Avenir"/>
              </a:rPr>
              <a:t>… conçu très simplement dans l'outil E-mail de HubSpot et personnalisé grâce aux données du CRM.</a:t>
            </a:r>
            <a:endParaRPr dirty="0">
              <a:solidFill>
                <a:srgbClr val="F68E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4"/>
          <p:cNvSpPr txBox="1"/>
          <p:nvPr/>
        </p:nvSpPr>
        <p:spPr>
          <a:xfrm>
            <a:off x="3048000" y="-11430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0" i="0" u="none" baseline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HubSpot CRM</a:t>
            </a:r>
            <a:endParaRPr sz="1800"/>
          </a:p>
        </p:txBody>
      </p:sp>
      <p:pic>
        <p:nvPicPr>
          <p:cNvPr id="286" name="Google Shape;286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2850" y="289250"/>
            <a:ext cx="3658500" cy="3658500"/>
          </a:xfrm>
          <a:prstGeom prst="ellipse">
            <a:avLst/>
          </a:prstGeom>
          <a:noFill/>
          <a:ln w="76200" cap="flat" cmpd="sng">
            <a:solidFill>
              <a:srgbClr val="F68E5B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5" name="Google Shape;285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425" y="493800"/>
            <a:ext cx="3658500" cy="3658500"/>
          </a:xfrm>
          <a:prstGeom prst="ellipse">
            <a:avLst/>
          </a:prstGeom>
          <a:noFill/>
          <a:ln w="76200" cap="flat" cmpd="sng">
            <a:solidFill>
              <a:srgbClr val="00A4BD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281" name="Google Shape;281;p44"/>
          <p:cNvCxnSpPr/>
          <p:nvPr/>
        </p:nvCxnSpPr>
        <p:spPr>
          <a:xfrm>
            <a:off x="4572000" y="762000"/>
            <a:ext cx="0" cy="5143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284" name="Google Shape;284;p44"/>
          <p:cNvSpPr txBox="1"/>
          <p:nvPr/>
        </p:nvSpPr>
        <p:spPr>
          <a:xfrm>
            <a:off x="5384725" y="88812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44"/>
          <p:cNvSpPr txBox="1"/>
          <p:nvPr/>
        </p:nvSpPr>
        <p:spPr>
          <a:xfrm>
            <a:off x="4205900" y="3420749"/>
            <a:ext cx="52971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fr" sz="1300" b="0" i="0" u="none" baseline="0">
                <a:solidFill>
                  <a:srgbClr val="F68E5B"/>
                </a:solidFill>
                <a:latin typeface="Avenir"/>
                <a:ea typeface="Avenir"/>
                <a:cs typeface="Avenir"/>
                <a:sym typeface="Avenir"/>
              </a:rPr>
              <a:t>(HubSpot comporte aussi des outils de vente.)</a:t>
            </a:r>
            <a:endParaRPr/>
          </a:p>
        </p:txBody>
      </p:sp>
      <p:sp>
        <p:nvSpPr>
          <p:cNvPr id="280" name="Google Shape;280;p44"/>
          <p:cNvSpPr txBox="1">
            <a:spLocks noGrp="1"/>
          </p:cNvSpPr>
          <p:nvPr>
            <p:ph type="body" idx="4294967295"/>
          </p:nvPr>
        </p:nvSpPr>
        <p:spPr>
          <a:xfrm>
            <a:off x="244425" y="4278050"/>
            <a:ext cx="4108500" cy="6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fr" b="0" i="0" u="none" baseline="0" dirty="0">
                <a:solidFill>
                  <a:srgbClr val="00A4BD"/>
                </a:solidFill>
                <a:latin typeface="Avenir"/>
                <a:ea typeface="Avenir"/>
                <a:cs typeface="Avenir"/>
                <a:sym typeface="Avenir"/>
              </a:rPr>
              <a:t>Ils intègrent ainsi votre processus de vente, et votre équipe commerciale peut intervenir aussitôt...</a:t>
            </a:r>
            <a:endParaRPr dirty="0">
              <a:solidFill>
                <a:srgbClr val="00A4BD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82" name="Google Shape;282;p44"/>
          <p:cNvSpPr txBox="1">
            <a:spLocks noGrp="1"/>
          </p:cNvSpPr>
          <p:nvPr>
            <p:ph type="body" idx="4294967295"/>
          </p:nvPr>
        </p:nvSpPr>
        <p:spPr>
          <a:xfrm>
            <a:off x="4702130" y="4278050"/>
            <a:ext cx="429709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fr" b="0" i="0" u="none" spc="-50" dirty="0">
                <a:solidFill>
                  <a:srgbClr val="F68E5B"/>
                </a:solidFill>
                <a:latin typeface="Avenir"/>
                <a:ea typeface="Avenir"/>
                <a:cs typeface="Avenir"/>
                <a:sym typeface="Avenir"/>
              </a:rPr>
              <a:t>… en bénéficiant d'un contexte complet sur chaque interaction grâce à la chronologie des contacts dans HubSpot. </a:t>
            </a:r>
            <a:endParaRPr spc="-50" dirty="0">
              <a:solidFill>
                <a:srgbClr val="F68E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87" name="Google Shape;287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55150" y="139300"/>
            <a:ext cx="2254051" cy="1494350"/>
          </a:xfrm>
          <a:prstGeom prst="rect">
            <a:avLst/>
          </a:prstGeom>
          <a:noFill/>
          <a:ln>
            <a:noFill/>
          </a:ln>
          <a:effectLst>
            <a:outerShdw blurRad="1714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89" name="Google Shape;289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94749" y="1073750"/>
            <a:ext cx="2126387" cy="1407775"/>
          </a:xfrm>
          <a:prstGeom prst="rect">
            <a:avLst/>
          </a:prstGeom>
          <a:noFill/>
          <a:ln>
            <a:noFill/>
          </a:ln>
          <a:effectLst>
            <a:outerShdw blurRad="1714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90" name="Google Shape;290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90927" y="2134300"/>
            <a:ext cx="2182504" cy="1494351"/>
          </a:xfrm>
          <a:prstGeom prst="rect">
            <a:avLst/>
          </a:prstGeom>
          <a:noFill/>
          <a:ln>
            <a:noFill/>
          </a:ln>
          <a:effectLst>
            <a:outerShdw blurRad="1714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900" y="1658600"/>
            <a:ext cx="3565000" cy="2143250"/>
          </a:xfrm>
          <a:prstGeom prst="rect">
            <a:avLst/>
          </a:prstGeom>
          <a:noFill/>
          <a:ln>
            <a:noFill/>
          </a:ln>
          <a:effectLst>
            <a:outerShdw blurRad="1714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97" name="Google Shape;297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29652" y="253003"/>
            <a:ext cx="3565024" cy="2143250"/>
          </a:xfrm>
          <a:prstGeom prst="rect">
            <a:avLst/>
          </a:prstGeom>
          <a:noFill/>
          <a:ln>
            <a:noFill/>
          </a:ln>
          <a:effectLst>
            <a:outerShdw blurRad="1714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98" name="Google Shape;298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28350" y="1847450"/>
            <a:ext cx="3565000" cy="2143246"/>
          </a:xfrm>
          <a:prstGeom prst="rect">
            <a:avLst/>
          </a:prstGeom>
          <a:noFill/>
          <a:ln>
            <a:noFill/>
          </a:ln>
          <a:effectLst>
            <a:outerShdw blurRad="1714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95" name="Google Shape;295;p45"/>
          <p:cNvSpPr txBox="1">
            <a:spLocks noGrp="1"/>
          </p:cNvSpPr>
          <p:nvPr>
            <p:ph type="body" idx="4294967295"/>
          </p:nvPr>
        </p:nvSpPr>
        <p:spPr>
          <a:xfrm>
            <a:off x="914975" y="4019700"/>
            <a:ext cx="7476550" cy="8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endParaRPr sz="18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fr" sz="18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Vous pouvez ensuite déterminer quelles actions génèrent des résultats grâce à des rapports marketing indispensables.</a:t>
            </a:r>
            <a:endParaRPr sz="18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99" name="Google Shape;299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43094" y="780225"/>
            <a:ext cx="3565000" cy="2146438"/>
          </a:xfrm>
          <a:prstGeom prst="rect">
            <a:avLst/>
          </a:prstGeom>
          <a:noFill/>
          <a:ln>
            <a:noFill/>
          </a:ln>
          <a:effectLst>
            <a:outerShdw blurRad="1714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9"/>
          <p:cNvSpPr txBox="1"/>
          <p:nvPr/>
        </p:nvSpPr>
        <p:spPr>
          <a:xfrm>
            <a:off x="-142875" y="1595913"/>
            <a:ext cx="9429750" cy="10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Il est facile de se lancer.</a:t>
            </a:r>
            <a:endParaRPr sz="3000" dirty="0"/>
          </a:p>
        </p:txBody>
      </p:sp>
      <p:sp>
        <p:nvSpPr>
          <p:cNvPr id="115" name="Google Shape;115;p19"/>
          <p:cNvSpPr txBox="1">
            <a:spLocks noGrp="1"/>
          </p:cNvSpPr>
          <p:nvPr>
            <p:ph type="body" idx="4294967295"/>
          </p:nvPr>
        </p:nvSpPr>
        <p:spPr>
          <a:xfrm>
            <a:off x="1838325" y="2473663"/>
            <a:ext cx="5467350" cy="10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fr" sz="30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Cependant, il est toujours difficile de se développer.</a:t>
            </a:r>
            <a:endParaRPr sz="30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117" name="Google Shape;117;p19"/>
          <p:cNvCxnSpPr/>
          <p:nvPr/>
        </p:nvCxnSpPr>
        <p:spPr>
          <a:xfrm>
            <a:off x="1940600" y="2460975"/>
            <a:ext cx="5301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3525" y="133800"/>
            <a:ext cx="2262649" cy="1820651"/>
          </a:xfrm>
          <a:prstGeom prst="rect">
            <a:avLst/>
          </a:prstGeom>
          <a:noFill/>
          <a:ln>
            <a:noFill/>
          </a:ln>
          <a:effectLst>
            <a:outerShdw blurRad="1714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09" name="Google Shape;309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06000" y="232659"/>
            <a:ext cx="2262650" cy="1503982"/>
          </a:xfrm>
          <a:prstGeom prst="rect">
            <a:avLst/>
          </a:prstGeom>
          <a:noFill/>
          <a:ln>
            <a:noFill/>
          </a:ln>
          <a:effectLst>
            <a:outerShdw blurRad="1714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15" name="Google Shape;315;p46"/>
          <p:cNvSpPr txBox="1"/>
          <p:nvPr/>
        </p:nvSpPr>
        <p:spPr>
          <a:xfrm>
            <a:off x="5755750" y="4115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Une communauté utile et dynamique</a:t>
            </a:r>
            <a:endParaRPr sz="1000" dirty="0">
              <a:latin typeface="Avenir"/>
              <a:ea typeface="Avenir"/>
              <a:cs typeface="Avenir"/>
              <a:sym typeface="Avenir"/>
            </a:endParaRPr>
          </a:p>
        </p:txBody>
      </p:sp>
      <p:grpSp>
        <p:nvGrpSpPr>
          <p:cNvPr id="310" name="Google Shape;310;p46"/>
          <p:cNvGrpSpPr/>
          <p:nvPr/>
        </p:nvGrpSpPr>
        <p:grpSpPr>
          <a:xfrm>
            <a:off x="3687775" y="681175"/>
            <a:ext cx="4061475" cy="3624134"/>
            <a:chOff x="2836500" y="1858500"/>
            <a:chExt cx="4061475" cy="3624134"/>
          </a:xfrm>
        </p:grpSpPr>
        <p:pic>
          <p:nvPicPr>
            <p:cNvPr id="311" name="Google Shape;311;p46" descr="Avatar 5.png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735675" y="2320334"/>
              <a:ext cx="3162300" cy="3162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2" name="Google Shape;312;p46" descr="Avatar 4.png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836500" y="2308375"/>
              <a:ext cx="3162300" cy="3162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3" name="Google Shape;313;p46" descr="Avatar 3.png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340025" y="1858500"/>
              <a:ext cx="3162300" cy="31623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8" name="Google Shape;308;p46"/>
          <p:cNvSpPr txBox="1"/>
          <p:nvPr/>
        </p:nvSpPr>
        <p:spPr>
          <a:xfrm>
            <a:off x="1476850" y="7278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Des formations gratuites grâce </a:t>
            </a:r>
            <a:br>
              <a:rPr lang="fr" sz="10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fr" sz="10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à HubSpot Academy</a:t>
            </a:r>
            <a:endParaRPr sz="1000" dirty="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05" name="Google Shape;305;p4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273800" y="1143000"/>
            <a:ext cx="3162300" cy="316230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46"/>
          <p:cNvSpPr txBox="1"/>
          <p:nvPr/>
        </p:nvSpPr>
        <p:spPr>
          <a:xfrm>
            <a:off x="-161925" y="3228975"/>
            <a:ext cx="3000000" cy="303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E" sz="10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Un s</a:t>
            </a:r>
            <a:r>
              <a:rPr lang="fr" sz="10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upport par téléphone 24h/24 et 7j/7</a:t>
            </a:r>
            <a:endParaRPr sz="1000" dirty="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14" name="Google Shape;314;p46"/>
          <p:cNvSpPr txBox="1"/>
          <p:nvPr/>
        </p:nvSpPr>
        <p:spPr>
          <a:xfrm>
            <a:off x="4203125" y="3267075"/>
            <a:ext cx="30000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Des r</a:t>
            </a:r>
            <a:r>
              <a:rPr lang="fr" sz="10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éunions de groupes d'utilisateurs</a:t>
            </a:r>
            <a:endParaRPr sz="1000" dirty="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04" name="Google Shape;304;p46"/>
          <p:cNvSpPr txBox="1">
            <a:spLocks noGrp="1"/>
          </p:cNvSpPr>
          <p:nvPr>
            <p:ph type="body" idx="4294967295"/>
          </p:nvPr>
        </p:nvSpPr>
        <p:spPr>
          <a:xfrm>
            <a:off x="1210250" y="4057800"/>
            <a:ext cx="6886000" cy="8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fr" sz="17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En outre, le logiciel ne vient pas seul.</a:t>
            </a:r>
            <a:endParaRPr sz="17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fr" sz="17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Avec le Hub Marketing Starter, vous disposez aussi de nombreuses ressources pour optimiser votre marketing.</a:t>
            </a:r>
            <a:endParaRPr sz="17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7"/>
          <p:cNvSpPr txBox="1">
            <a:spLocks noGrp="1"/>
          </p:cNvSpPr>
          <p:nvPr>
            <p:ph type="body" idx="4294967295"/>
          </p:nvPr>
        </p:nvSpPr>
        <p:spPr>
          <a:xfrm>
            <a:off x="1906625" y="336025"/>
            <a:ext cx="1564050" cy="5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indent="0" algn="ctr">
              <a:lnSpc>
                <a:spcPct val="100000"/>
              </a:lnSpc>
              <a:buClr>
                <a:srgbClr val="2D3E50"/>
              </a:buClr>
              <a:buSzPts val="3000"/>
              <a:buNone/>
            </a:pPr>
            <a:r>
              <a:rPr lang="fr" sz="1800" dirty="0">
                <a:solidFill>
                  <a:srgbClr val="425B77"/>
                </a:solidFill>
                <a:latin typeface="Avenir"/>
                <a:sym typeface="Avenir"/>
              </a:rPr>
              <a:t>Outils disparates</a:t>
            </a:r>
            <a:endParaRPr sz="1800" dirty="0">
              <a:solidFill>
                <a:srgbClr val="425B77"/>
              </a:solidFill>
              <a:latin typeface="Avenir"/>
              <a:sym typeface="Avenir"/>
            </a:endParaRPr>
          </a:p>
        </p:txBody>
      </p:sp>
      <p:sp>
        <p:nvSpPr>
          <p:cNvPr id="321" name="Google Shape;321;p47"/>
          <p:cNvSpPr txBox="1">
            <a:spLocks noGrp="1"/>
          </p:cNvSpPr>
          <p:nvPr>
            <p:ph type="body" idx="4294967295"/>
          </p:nvPr>
        </p:nvSpPr>
        <p:spPr>
          <a:xfrm>
            <a:off x="5883225" y="336025"/>
            <a:ext cx="1810800" cy="5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fr" sz="18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Hub Marketing Starter</a:t>
            </a:r>
            <a:endParaRPr sz="18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322" name="Google Shape;322;p47"/>
          <p:cNvCxnSpPr/>
          <p:nvPr/>
        </p:nvCxnSpPr>
        <p:spPr>
          <a:xfrm>
            <a:off x="4704775" y="513450"/>
            <a:ext cx="0" cy="4471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323" name="Google Shape;323;p47"/>
          <p:cNvCxnSpPr/>
          <p:nvPr/>
        </p:nvCxnSpPr>
        <p:spPr>
          <a:xfrm>
            <a:off x="812125" y="980375"/>
            <a:ext cx="7635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337" name="Google Shape;337;p47"/>
          <p:cNvSpPr txBox="1"/>
          <p:nvPr/>
        </p:nvSpPr>
        <p:spPr>
          <a:xfrm>
            <a:off x="1200650" y="1059675"/>
            <a:ext cx="297600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Perte de temps.</a:t>
            </a:r>
            <a:endParaRPr sz="10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24" name="Google Shape;324;p47"/>
          <p:cNvSpPr txBox="1"/>
          <p:nvPr/>
        </p:nvSpPr>
        <p:spPr>
          <a:xfrm>
            <a:off x="1537275" y="1533189"/>
            <a:ext cx="230275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Bases de données multiples. Imports, exports et synchronisations.</a:t>
            </a:r>
            <a:endParaRPr sz="10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25" name="Google Shape;325;p47"/>
          <p:cNvSpPr txBox="1"/>
          <p:nvPr/>
        </p:nvSpPr>
        <p:spPr>
          <a:xfrm>
            <a:off x="5539275" y="1533189"/>
            <a:ext cx="249870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Une base de données unifiée.</a:t>
            </a:r>
            <a:endParaRPr sz="10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26" name="Google Shape;326;p47"/>
          <p:cNvSpPr txBox="1"/>
          <p:nvPr/>
        </p:nvSpPr>
        <p:spPr>
          <a:xfrm>
            <a:off x="1260875" y="2077200"/>
            <a:ext cx="285555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Liste principale et segmentation de base.</a:t>
            </a:r>
            <a:endParaRPr sz="10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27" name="Google Shape;327;p47"/>
          <p:cNvSpPr txBox="1"/>
          <p:nvPr/>
        </p:nvSpPr>
        <p:spPr>
          <a:xfrm>
            <a:off x="5448300" y="2077200"/>
            <a:ext cx="268065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Segmentation et personnalisation contextuelles grâce aux données du CRM et à des analytics web approfondis.</a:t>
            </a:r>
            <a:endParaRPr sz="10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29" name="Google Shape;329;p47"/>
          <p:cNvSpPr txBox="1"/>
          <p:nvPr/>
        </p:nvSpPr>
        <p:spPr>
          <a:xfrm>
            <a:off x="5539275" y="2615090"/>
            <a:ext cx="249870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b="0" i="0" u="none" baseline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Des données toujours à jour.</a:t>
            </a:r>
            <a:endParaRPr sz="100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28" name="Google Shape;328;p47"/>
          <p:cNvSpPr txBox="1"/>
          <p:nvPr/>
        </p:nvSpPr>
        <p:spPr>
          <a:xfrm>
            <a:off x="1439300" y="2615090"/>
            <a:ext cx="249870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Des données toujours obsolètes.</a:t>
            </a:r>
            <a:endParaRPr sz="10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30" name="Google Shape;330;p47"/>
          <p:cNvSpPr txBox="1"/>
          <p:nvPr/>
        </p:nvSpPr>
        <p:spPr>
          <a:xfrm>
            <a:off x="1118000" y="3220200"/>
            <a:ext cx="314130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L'équipe commerciale utilise d'autres outils. </a:t>
            </a:r>
            <a:endParaRPr sz="10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Elle ne bénéficie d'aucun contexte.</a:t>
            </a:r>
            <a:endParaRPr sz="10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31" name="Google Shape;331;p47"/>
          <p:cNvSpPr txBox="1"/>
          <p:nvPr/>
        </p:nvSpPr>
        <p:spPr>
          <a:xfrm>
            <a:off x="4899975" y="3220200"/>
            <a:ext cx="377730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L'ensemble de l'entreprise utilise la même plateforme.</a:t>
            </a:r>
            <a:endParaRPr sz="10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Le contexte est partagé.</a:t>
            </a:r>
            <a:endParaRPr sz="10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32" name="Google Shape;332;p47"/>
          <p:cNvSpPr txBox="1"/>
          <p:nvPr/>
        </p:nvSpPr>
        <p:spPr>
          <a:xfrm>
            <a:off x="1439300" y="3904375"/>
            <a:ext cx="249870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Un canal (par exemple, e-mail</a:t>
            </a:r>
            <a:r>
              <a:rPr lang="en-IE" sz="10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s</a:t>
            </a:r>
            <a:r>
              <a:rPr lang="fr" sz="10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).</a:t>
            </a:r>
            <a:endParaRPr sz="10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33" name="Google Shape;333;p47"/>
          <p:cNvSpPr txBox="1"/>
          <p:nvPr/>
        </p:nvSpPr>
        <p:spPr>
          <a:xfrm>
            <a:off x="5082225" y="3904375"/>
            <a:ext cx="341280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Toutes vos communications : e-mails, appels, </a:t>
            </a:r>
            <a:br>
              <a:rPr lang="fr" sz="10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fr" sz="10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chat en direct, publicités, Facebook Messenger, etc.</a:t>
            </a:r>
            <a:endParaRPr sz="10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34" name="Google Shape;334;p47"/>
          <p:cNvSpPr txBox="1"/>
          <p:nvPr/>
        </p:nvSpPr>
        <p:spPr>
          <a:xfrm>
            <a:off x="1439300" y="4483946"/>
            <a:ext cx="249870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b="0" i="0" u="none" baseline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Tous ces outils sont déconnectés et deviennent obsolètes.</a:t>
            </a:r>
            <a:endParaRPr sz="100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35" name="Google Shape;335;p47"/>
          <p:cNvSpPr txBox="1"/>
          <p:nvPr/>
        </p:nvSpPr>
        <p:spPr>
          <a:xfrm>
            <a:off x="5539275" y="4483946"/>
            <a:ext cx="249870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Cet outil accompagne votre croissance.</a:t>
            </a:r>
            <a:endParaRPr sz="10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0" name="Google Shape;336;p47">
            <a:extLst>
              <a:ext uri="{FF2B5EF4-FFF2-40B4-BE49-F238E27FC236}">
                <a16:creationId xmlns:a16="http://schemas.microsoft.com/office/drawing/2014/main" id="{14334C7E-C266-4C72-B84E-7E73FB0D678F}"/>
              </a:ext>
            </a:extLst>
          </p:cNvPr>
          <p:cNvSpPr txBox="1"/>
          <p:nvPr/>
        </p:nvSpPr>
        <p:spPr>
          <a:xfrm>
            <a:off x="5300625" y="1059675"/>
            <a:ext cx="297600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Gain de temps.</a:t>
            </a:r>
            <a:endParaRPr sz="10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8"/>
          <p:cNvSpPr txBox="1"/>
          <p:nvPr/>
        </p:nvSpPr>
        <p:spPr>
          <a:xfrm>
            <a:off x="-228600" y="-11430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48"/>
          <p:cNvSpPr txBox="1">
            <a:spLocks noGrp="1"/>
          </p:cNvSpPr>
          <p:nvPr>
            <p:ph type="body" idx="4294967295"/>
          </p:nvPr>
        </p:nvSpPr>
        <p:spPr>
          <a:xfrm>
            <a:off x="3357425" y="-6125"/>
            <a:ext cx="2228100" cy="5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fr" sz="2400" b="0" i="0" u="none" baseline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Récapitulatif</a:t>
            </a:r>
            <a:endParaRPr sz="240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44" name="Google Shape;344;p48"/>
          <p:cNvSpPr txBox="1"/>
          <p:nvPr/>
        </p:nvSpPr>
        <p:spPr>
          <a:xfrm>
            <a:off x="826725" y="943800"/>
            <a:ext cx="325950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Quels changements constatez-vous ?</a:t>
            </a:r>
            <a:endParaRPr sz="12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45" name="Google Shape;345;p48"/>
          <p:cNvSpPr txBox="1"/>
          <p:nvPr/>
        </p:nvSpPr>
        <p:spPr>
          <a:xfrm>
            <a:off x="5058275" y="958800"/>
            <a:ext cx="356185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Avec tant d'outils disponibles, il est plus facile que jamais de lancer des campagnes marketing. Paradoxalement pourtant, réussir ses actions marketing n'a jamais été aussi compliqué.</a:t>
            </a:r>
            <a:endParaRPr sz="12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343" name="Google Shape;343;p48"/>
          <p:cNvCxnSpPr/>
          <p:nvPr/>
        </p:nvCxnSpPr>
        <p:spPr>
          <a:xfrm>
            <a:off x="4466825" y="922625"/>
            <a:ext cx="9300" cy="3986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347" name="Google Shape;347;p48"/>
          <p:cNvSpPr txBox="1"/>
          <p:nvPr/>
        </p:nvSpPr>
        <p:spPr>
          <a:xfrm>
            <a:off x="4500400" y="1976470"/>
            <a:ext cx="464360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Cessez de perdre du temps, de l'énergie et </a:t>
            </a:r>
            <a:br>
              <a:rPr lang="fr" sz="12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fr" sz="12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l'attention de vos clients. </a:t>
            </a:r>
            <a:endParaRPr sz="12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Optimisez vos outils pour optimiser vos actions marketing. </a:t>
            </a:r>
            <a:endParaRPr sz="1200" dirty="0">
              <a:solidFill>
                <a:srgbClr val="425B77"/>
              </a:solidFill>
              <a:highlight>
                <a:srgbClr val="FFFF00"/>
              </a:highlight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46" name="Google Shape;346;p48"/>
          <p:cNvSpPr txBox="1"/>
          <p:nvPr/>
        </p:nvSpPr>
        <p:spPr>
          <a:xfrm>
            <a:off x="1190025" y="1976470"/>
            <a:ext cx="249870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Comment les entreprises doivent-elles s'adapter ?</a:t>
            </a:r>
            <a:endParaRPr sz="12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48" name="Google Shape;348;p48"/>
          <p:cNvSpPr txBox="1"/>
          <p:nvPr/>
        </p:nvSpPr>
        <p:spPr>
          <a:xfrm>
            <a:off x="1190025" y="2713750"/>
            <a:ext cx="249870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0" i="0" u="none" baseline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Pourquoi ne le font-elles pas ?</a:t>
            </a:r>
            <a:endParaRPr sz="120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49" name="Google Shape;349;p48"/>
          <p:cNvSpPr txBox="1"/>
          <p:nvPr/>
        </p:nvSpPr>
        <p:spPr>
          <a:xfrm>
            <a:off x="4604000" y="2713750"/>
            <a:ext cx="443640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Les plateformes intégrées sont onéreuses et complexes.</a:t>
            </a:r>
            <a:endParaRPr sz="1200" dirty="0">
              <a:solidFill>
                <a:srgbClr val="425B77"/>
              </a:solidFill>
              <a:highlight>
                <a:srgbClr val="FFFF00"/>
              </a:highlight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51" name="Google Shape;351;p48"/>
          <p:cNvSpPr txBox="1"/>
          <p:nvPr/>
        </p:nvSpPr>
        <p:spPr>
          <a:xfrm>
            <a:off x="4770800" y="3542413"/>
            <a:ext cx="418270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HubSpot regroupe tous les outils dont vous avez besoin pour bien démarrer vos activités marketing avec un CRM. </a:t>
            </a:r>
            <a:endParaRPr sz="12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Pour 46 €/mois seulement.</a:t>
            </a:r>
            <a:endParaRPr sz="12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50" name="Google Shape;350;p48"/>
          <p:cNvSpPr txBox="1"/>
          <p:nvPr/>
        </p:nvSpPr>
        <p:spPr>
          <a:xfrm>
            <a:off x="1190025" y="3542425"/>
            <a:ext cx="249870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Quelle est la solution ?</a:t>
            </a:r>
            <a:endParaRPr sz="12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52" name="Google Shape;352;p48"/>
          <p:cNvSpPr txBox="1"/>
          <p:nvPr/>
        </p:nvSpPr>
        <p:spPr>
          <a:xfrm>
            <a:off x="1190025" y="4363096"/>
            <a:ext cx="249870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Call-to-action</a:t>
            </a:r>
            <a:endParaRPr sz="12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53" name="Google Shape;353;p48"/>
          <p:cNvSpPr txBox="1"/>
          <p:nvPr/>
        </p:nvSpPr>
        <p:spPr>
          <a:xfrm>
            <a:off x="4671850" y="4363100"/>
            <a:ext cx="430070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Optimisez vos outils pour optimiser vos actions marketing.</a:t>
            </a:r>
            <a:endParaRPr sz="12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 txBox="1">
            <a:spLocks noGrp="1"/>
          </p:cNvSpPr>
          <p:nvPr>
            <p:ph type="body" idx="4294967295"/>
          </p:nvPr>
        </p:nvSpPr>
        <p:spPr>
          <a:xfrm>
            <a:off x="524700" y="1923300"/>
            <a:ext cx="8094600" cy="12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fr" sz="3600" b="0" i="0" u="none" baseline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Par où commencer ?</a:t>
            </a:r>
            <a:endParaRPr sz="360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1"/>
          <p:cNvSpPr txBox="1">
            <a:spLocks noGrp="1"/>
          </p:cNvSpPr>
          <p:nvPr>
            <p:ph type="body" idx="4294967295"/>
          </p:nvPr>
        </p:nvSpPr>
        <p:spPr>
          <a:xfrm>
            <a:off x="4614020" y="823882"/>
            <a:ext cx="4529980" cy="30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fr" b="0" i="0" u="none" baseline="0" dirty="0">
              <a:solidFill>
                <a:srgbClr val="F68E5B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" b="0" i="0" u="none" baseline="0" dirty="0">
                <a:solidFill>
                  <a:srgbClr val="F68E5B"/>
                </a:solidFill>
                <a:latin typeface="Avenir"/>
                <a:ea typeface="Avenir"/>
                <a:cs typeface="Avenir"/>
                <a:sym typeface="Avenir"/>
              </a:rPr>
              <a:t>Alors vous adoptez un outil d'e-mail marketing.</a:t>
            </a:r>
            <a:endParaRPr dirty="0">
              <a:solidFill>
                <a:srgbClr val="F68E5B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200"/>
              </a:spcAft>
              <a:buClr>
                <a:srgbClr val="000000"/>
              </a:buClr>
              <a:buSzPts val="1100"/>
              <a:buFont typeface="Arial"/>
              <a:buNone/>
            </a:pPr>
            <a:br>
              <a:rPr lang="fr" b="0" i="0" u="none" spc="-20" baseline="0" dirty="0">
                <a:solidFill>
                  <a:srgbClr val="F68E5B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fr" b="0" i="0" u="none" spc="-20" baseline="0" dirty="0">
                <a:solidFill>
                  <a:srgbClr val="F68E5B"/>
                </a:solidFill>
                <a:latin typeface="Avenir"/>
                <a:ea typeface="Avenir"/>
                <a:cs typeface="Avenir"/>
                <a:sym typeface="Avenir"/>
              </a:rPr>
              <a:t>Alors vous adoptez un logiciel de conception de publicités.</a:t>
            </a:r>
            <a:endParaRPr spc="-20" dirty="0">
              <a:solidFill>
                <a:srgbClr val="F68E5B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2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" b="0" i="0" u="none" baseline="0" dirty="0">
                <a:solidFill>
                  <a:srgbClr val="F68E5B"/>
                </a:solidFill>
                <a:latin typeface="Avenir"/>
                <a:ea typeface="Avenir"/>
                <a:cs typeface="Avenir"/>
                <a:sym typeface="Avenir"/>
              </a:rPr>
              <a:t>Alors vous adoptez un plug-in pour des formulaires, </a:t>
            </a:r>
            <a:br>
              <a:rPr lang="fr" b="0" i="0" u="none" baseline="0" dirty="0">
                <a:solidFill>
                  <a:srgbClr val="F68E5B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fr" b="0" i="0" u="none" baseline="0" dirty="0">
                <a:solidFill>
                  <a:srgbClr val="F68E5B"/>
                </a:solidFill>
                <a:latin typeface="Avenir"/>
                <a:ea typeface="Avenir"/>
                <a:cs typeface="Avenir"/>
                <a:sym typeface="Avenir"/>
              </a:rPr>
              <a:t>ainsi qu'un outil pour créer des fenêtres contextuelles.</a:t>
            </a:r>
            <a:endParaRPr dirty="0">
              <a:solidFill>
                <a:srgbClr val="F68E5B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2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" b="0" i="0" u="none" baseline="0" dirty="0">
                <a:solidFill>
                  <a:srgbClr val="F68E5B"/>
                </a:solidFill>
                <a:latin typeface="Avenir"/>
                <a:ea typeface="Avenir"/>
                <a:cs typeface="Avenir"/>
                <a:sym typeface="Avenir"/>
              </a:rPr>
              <a:t>Alors vous adoptez un logiciel de chat en direct.</a:t>
            </a:r>
            <a:br>
              <a:rPr lang="fr" b="0" i="0" u="none" baseline="0" dirty="0">
                <a:solidFill>
                  <a:srgbClr val="F68E5B"/>
                </a:solidFill>
                <a:latin typeface="Avenir"/>
                <a:ea typeface="Avenir"/>
                <a:cs typeface="Avenir"/>
                <a:sym typeface="Avenir"/>
              </a:rPr>
            </a:br>
            <a:endParaRPr dirty="0">
              <a:solidFill>
                <a:srgbClr val="F68E5B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2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" b="0" i="0" u="none" baseline="0" dirty="0">
                <a:solidFill>
                  <a:srgbClr val="F68E5B"/>
                </a:solidFill>
                <a:latin typeface="Avenir"/>
                <a:ea typeface="Avenir"/>
                <a:cs typeface="Avenir"/>
                <a:sym typeface="Avenir"/>
              </a:rPr>
              <a:t>Alors vous adoptez un chatbot pour les réseaux sociaux.</a:t>
            </a:r>
            <a:br>
              <a:rPr lang="fr" b="0" i="0" u="none" baseline="0" dirty="0">
                <a:solidFill>
                  <a:srgbClr val="F68E5B"/>
                </a:solidFill>
                <a:latin typeface="Avenir"/>
                <a:ea typeface="Avenir"/>
                <a:cs typeface="Avenir"/>
                <a:sym typeface="Avenir"/>
              </a:rPr>
            </a:br>
            <a:endParaRPr dirty="0">
              <a:solidFill>
                <a:srgbClr val="F68E5B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2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" b="0" i="0" u="none" baseline="0" dirty="0">
                <a:solidFill>
                  <a:srgbClr val="F68E5B"/>
                </a:solidFill>
                <a:latin typeface="Avenir"/>
                <a:ea typeface="Avenir"/>
                <a:cs typeface="Avenir"/>
                <a:sym typeface="Avenir"/>
              </a:rPr>
              <a:t>Alors vous adoptez un CRM ou vous créez une feuille </a:t>
            </a:r>
            <a:br>
              <a:rPr lang="fr" b="0" i="0" u="none" baseline="0" dirty="0">
                <a:solidFill>
                  <a:srgbClr val="F68E5B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fr" b="0" i="0" u="none" baseline="0" dirty="0">
                <a:solidFill>
                  <a:srgbClr val="F68E5B"/>
                </a:solidFill>
                <a:latin typeface="Avenir"/>
                <a:ea typeface="Avenir"/>
                <a:cs typeface="Avenir"/>
                <a:sym typeface="Avenir"/>
              </a:rPr>
              <a:t>de calcul dédiée.</a:t>
            </a:r>
            <a:endParaRPr dirty="0">
              <a:solidFill>
                <a:srgbClr val="F68E5B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endParaRPr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27" name="Google Shape;127;p21"/>
          <p:cNvSpPr txBox="1">
            <a:spLocks noGrp="1"/>
          </p:cNvSpPr>
          <p:nvPr>
            <p:ph type="body" idx="4294967295"/>
          </p:nvPr>
        </p:nvSpPr>
        <p:spPr>
          <a:xfrm>
            <a:off x="401782" y="810029"/>
            <a:ext cx="3904362" cy="30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 algn="r">
              <a:lnSpc>
                <a:spcPct val="100000"/>
              </a:lnSpc>
              <a:spcAft>
                <a:spcPts val="1800"/>
              </a:spcAft>
              <a:buClr>
                <a:srgbClr val="2D3E50"/>
              </a:buClr>
              <a:buSzPts val="3000"/>
              <a:buNone/>
            </a:pPr>
            <a:r>
              <a:rPr lang="fr" dirty="0">
                <a:solidFill>
                  <a:srgbClr val="425B77"/>
                </a:solidFill>
                <a:latin typeface="Avenir"/>
                <a:sym typeface="Avenir"/>
              </a:rPr>
              <a:t>Vous savez que vous devriez envoyer une newsletter par e-mail.</a:t>
            </a:r>
            <a:endParaRPr dirty="0">
              <a:solidFill>
                <a:srgbClr val="425B77"/>
              </a:solidFill>
              <a:latin typeface="Avenir"/>
              <a:sym typeface="Avenir"/>
            </a:endParaRPr>
          </a:p>
          <a:p>
            <a:pPr marL="0" indent="0" algn="r">
              <a:lnSpc>
                <a:spcPct val="100000"/>
              </a:lnSpc>
              <a:spcAft>
                <a:spcPts val="1800"/>
              </a:spcAft>
              <a:buClr>
                <a:srgbClr val="2D3E50"/>
              </a:buClr>
              <a:buSzPts val="3000"/>
              <a:buNone/>
            </a:pPr>
            <a:r>
              <a:rPr lang="fr" dirty="0">
                <a:solidFill>
                  <a:srgbClr val="425B77"/>
                </a:solidFill>
                <a:latin typeface="Avenir"/>
                <a:sym typeface="Avenir"/>
              </a:rPr>
              <a:t>Vous voyez d'innombrables publicités et vous savez que vous devriez en créer.</a:t>
            </a:r>
            <a:endParaRPr dirty="0">
              <a:solidFill>
                <a:srgbClr val="425B77"/>
              </a:solidFill>
              <a:latin typeface="Avenir"/>
              <a:sym typeface="Avenir"/>
            </a:endParaRPr>
          </a:p>
          <a:p>
            <a:pPr marL="0" indent="0" algn="r">
              <a:lnSpc>
                <a:spcPct val="100000"/>
              </a:lnSpc>
              <a:spcAft>
                <a:spcPts val="1800"/>
              </a:spcAft>
              <a:buClr>
                <a:srgbClr val="2D3E50"/>
              </a:buClr>
              <a:buSzPts val="3000"/>
              <a:buNone/>
            </a:pPr>
            <a:r>
              <a:rPr lang="fr" dirty="0">
                <a:solidFill>
                  <a:srgbClr val="425B77"/>
                </a:solidFill>
                <a:latin typeface="Avenir"/>
                <a:sym typeface="Avenir"/>
              </a:rPr>
              <a:t>Vous savez que votre site doit générer des leads.</a:t>
            </a:r>
            <a:endParaRPr dirty="0">
              <a:solidFill>
                <a:srgbClr val="425B77"/>
              </a:solidFill>
              <a:latin typeface="Avenir"/>
              <a:sym typeface="Avenir"/>
            </a:endParaRPr>
          </a:p>
          <a:p>
            <a:pPr marL="0" indent="0" algn="r">
              <a:lnSpc>
                <a:spcPct val="100000"/>
              </a:lnSpc>
              <a:spcAft>
                <a:spcPts val="1800"/>
              </a:spcAft>
              <a:buClr>
                <a:srgbClr val="2D3E50"/>
              </a:buClr>
              <a:buSzPts val="3000"/>
              <a:buNone/>
            </a:pPr>
            <a:r>
              <a:rPr lang="fr" dirty="0">
                <a:solidFill>
                  <a:srgbClr val="425B77"/>
                </a:solidFill>
                <a:latin typeface="Avenir"/>
                <a:sym typeface="Avenir"/>
              </a:rPr>
              <a:t>Le chat en direct se développe et vous </a:t>
            </a:r>
            <a:br>
              <a:rPr lang="fr" dirty="0">
                <a:solidFill>
                  <a:srgbClr val="425B77"/>
                </a:solidFill>
                <a:latin typeface="Avenir"/>
                <a:sym typeface="Avenir"/>
              </a:rPr>
            </a:br>
            <a:r>
              <a:rPr lang="fr" dirty="0">
                <a:solidFill>
                  <a:srgbClr val="425B77"/>
                </a:solidFill>
                <a:latin typeface="Avenir"/>
                <a:sym typeface="Avenir"/>
              </a:rPr>
              <a:t>souhaitez l'essayer.</a:t>
            </a:r>
            <a:endParaRPr dirty="0">
              <a:solidFill>
                <a:srgbClr val="425B77"/>
              </a:solidFill>
              <a:latin typeface="Avenir"/>
              <a:sym typeface="Avenir"/>
            </a:endParaRPr>
          </a:p>
          <a:p>
            <a:pPr marL="0" indent="0" algn="r">
              <a:lnSpc>
                <a:spcPct val="100000"/>
              </a:lnSpc>
              <a:spcAft>
                <a:spcPts val="1800"/>
              </a:spcAft>
              <a:buClr>
                <a:srgbClr val="2D3E50"/>
              </a:buClr>
              <a:buSzPts val="3000"/>
              <a:buNone/>
            </a:pPr>
            <a:r>
              <a:rPr lang="fr" dirty="0">
                <a:solidFill>
                  <a:srgbClr val="425B77"/>
                </a:solidFill>
                <a:latin typeface="Avenir"/>
                <a:sym typeface="Avenir"/>
              </a:rPr>
              <a:t>Votre entreprise est présente sur Facebook, </a:t>
            </a:r>
            <a:br>
              <a:rPr lang="fr" dirty="0">
                <a:solidFill>
                  <a:srgbClr val="425B77"/>
                </a:solidFill>
                <a:latin typeface="Avenir"/>
                <a:sym typeface="Avenir"/>
              </a:rPr>
            </a:br>
            <a:r>
              <a:rPr lang="fr" dirty="0">
                <a:solidFill>
                  <a:srgbClr val="425B77"/>
                </a:solidFill>
                <a:latin typeface="Avenir"/>
                <a:sym typeface="Avenir"/>
              </a:rPr>
              <a:t>sans toutefois interagir avec des clients potentiels. </a:t>
            </a:r>
            <a:endParaRPr dirty="0">
              <a:solidFill>
                <a:srgbClr val="425B77"/>
              </a:solidFill>
              <a:latin typeface="Avenir"/>
              <a:sym typeface="Avenir"/>
            </a:endParaRPr>
          </a:p>
          <a:p>
            <a:pPr marL="0" indent="0" algn="r">
              <a:lnSpc>
                <a:spcPct val="100000"/>
              </a:lnSpc>
              <a:spcAft>
                <a:spcPts val="1800"/>
              </a:spcAft>
              <a:buClr>
                <a:srgbClr val="2D3E50"/>
              </a:buClr>
              <a:buSzPts val="3000"/>
              <a:buNone/>
            </a:pPr>
            <a:r>
              <a:rPr lang="fr" dirty="0">
                <a:solidFill>
                  <a:srgbClr val="425B77"/>
                </a:solidFill>
                <a:latin typeface="Avenir"/>
                <a:sym typeface="Avenir"/>
              </a:rPr>
              <a:t>Vous avez des leads, mais vous ne pouvez </a:t>
            </a:r>
            <a:br>
              <a:rPr lang="fr" dirty="0">
                <a:solidFill>
                  <a:srgbClr val="425B77"/>
                </a:solidFill>
                <a:latin typeface="Avenir"/>
                <a:sym typeface="Avenir"/>
              </a:rPr>
            </a:br>
            <a:r>
              <a:rPr lang="fr" dirty="0">
                <a:solidFill>
                  <a:srgbClr val="425B77"/>
                </a:solidFill>
                <a:latin typeface="Avenir"/>
                <a:sym typeface="Avenir"/>
              </a:rPr>
              <a:t>pas les suivre. </a:t>
            </a:r>
            <a:endParaRPr dirty="0">
              <a:solidFill>
                <a:srgbClr val="425B77"/>
              </a:solidFill>
              <a:latin typeface="Avenir"/>
              <a:sym typeface="Avenir"/>
            </a:endParaRPr>
          </a:p>
        </p:txBody>
      </p:sp>
      <p:cxnSp>
        <p:nvCxnSpPr>
          <p:cNvPr id="128" name="Google Shape;128;p21"/>
          <p:cNvCxnSpPr>
            <a:cxnSpLocks/>
          </p:cNvCxnSpPr>
          <p:nvPr/>
        </p:nvCxnSpPr>
        <p:spPr>
          <a:xfrm>
            <a:off x="4457739" y="810029"/>
            <a:ext cx="0" cy="356800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2"/>
          <p:cNvSpPr txBox="1">
            <a:spLocks noGrp="1"/>
          </p:cNvSpPr>
          <p:nvPr>
            <p:ph type="body" idx="4294967295"/>
          </p:nvPr>
        </p:nvSpPr>
        <p:spPr>
          <a:xfrm>
            <a:off x="554182" y="1859400"/>
            <a:ext cx="8035636" cy="12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fr" sz="36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Cette approche est problématique :</a:t>
            </a:r>
            <a:endParaRPr sz="36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fr" sz="36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plus vous avez d'outils, plus leur utilisation est </a:t>
            </a:r>
            <a:r>
              <a:rPr lang="fr" sz="3600" b="0" i="0" u="none" baseline="0" dirty="0">
                <a:solidFill>
                  <a:srgbClr val="F68E5B"/>
                </a:solidFill>
                <a:latin typeface="Avenir"/>
                <a:ea typeface="Avenir"/>
                <a:cs typeface="Avenir"/>
                <a:sym typeface="Avenir"/>
              </a:rPr>
              <a:t>chronophage</a:t>
            </a:r>
            <a:r>
              <a:rPr lang="fr" sz="3600" b="0" i="0" u="none" baseline="0" dirty="0">
                <a:solidFill>
                  <a:schemeClr val="accent2">
                    <a:lumMod val="50000"/>
                  </a:schemeClr>
                </a:solidFill>
                <a:latin typeface="Avenir"/>
                <a:ea typeface="Avenir"/>
                <a:cs typeface="Avenir"/>
                <a:sym typeface="Avenir"/>
              </a:rPr>
              <a:t>.</a:t>
            </a:r>
            <a:endParaRPr sz="3600" dirty="0">
              <a:solidFill>
                <a:schemeClr val="accent2">
                  <a:lumMod val="50000"/>
                </a:schemeClr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3"/>
          <p:cNvSpPr txBox="1">
            <a:spLocks noGrp="1"/>
          </p:cNvSpPr>
          <p:nvPr>
            <p:ph type="body" idx="4294967295"/>
          </p:nvPr>
        </p:nvSpPr>
        <p:spPr>
          <a:xfrm>
            <a:off x="397960" y="2124150"/>
            <a:ext cx="4295960" cy="8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fr" sz="36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Voici votre ancienne </a:t>
            </a:r>
            <a:br>
              <a:rPr lang="fr" sz="360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fr" sz="36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liste de tâches : </a:t>
            </a:r>
            <a:endParaRPr sz="36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40" name="Google Shape;140;p23"/>
          <p:cNvSpPr txBox="1">
            <a:spLocks noGrp="1"/>
          </p:cNvSpPr>
          <p:nvPr>
            <p:ph type="body" idx="4294967295"/>
          </p:nvPr>
        </p:nvSpPr>
        <p:spPr>
          <a:xfrm>
            <a:off x="5484470" y="2124150"/>
            <a:ext cx="3486175" cy="8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fr" sz="12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J'ai un site web. Comment m'en servir pour générer des leads ?</a:t>
            </a:r>
            <a:endParaRPr sz="12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4"/>
          <p:cNvSpPr txBox="1">
            <a:spLocks noGrp="1"/>
          </p:cNvSpPr>
          <p:nvPr>
            <p:ph type="body" idx="4294967295"/>
          </p:nvPr>
        </p:nvSpPr>
        <p:spPr>
          <a:xfrm>
            <a:off x="3032760" y="0"/>
            <a:ext cx="5852160" cy="52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fr" sz="12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Adopter un outil d'e-mail marketing.</a:t>
            </a:r>
            <a:endParaRPr sz="12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fr" sz="12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Adopter un plug-in pour des formulaires.</a:t>
            </a:r>
            <a:endParaRPr sz="12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fr" sz="12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Adopter un outil pour les publicités Facebook.</a:t>
            </a:r>
            <a:endParaRPr sz="12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fr" sz="12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Adopter un plug-in de planification.</a:t>
            </a:r>
            <a:endParaRPr sz="12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fr" sz="12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Adopter un outil tiers de synchronisation.</a:t>
            </a:r>
            <a:endParaRPr sz="12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fr" sz="12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Exporter le code des formulaires et tout apprendre sur le langage HTML.</a:t>
            </a:r>
            <a:endParaRPr sz="12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fr" sz="1200" b="0" i="0" u="none" spc="-30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Se documenter sur la mise en page des formulaires et tout apprendre sur le langage CSS.</a:t>
            </a:r>
            <a:endParaRPr sz="1200" spc="-3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fr" sz="12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Mémoriser 4 nouveaux mots de passe.</a:t>
            </a:r>
            <a:endParaRPr sz="12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fr" sz="12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Régler 4 factures.</a:t>
            </a:r>
            <a:endParaRPr sz="12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fr" sz="12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Configurer la synchronisation entre le plug-in des formulaires et le CRM.</a:t>
            </a:r>
            <a:endParaRPr sz="12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fr" sz="12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Configurer la synchronisation entre les publicités Facebook et le CRM.</a:t>
            </a:r>
            <a:endParaRPr sz="12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fr" sz="12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Configurer la synchronisation entre l'application de planification et le CRM.</a:t>
            </a:r>
            <a:endParaRPr sz="12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fr" sz="12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Configurer la synchronisation entre les e-mails et le CRM.</a:t>
            </a:r>
            <a:endParaRPr sz="12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fr" sz="12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Configurer la synchronisation entre le CRM et les e-mails.</a:t>
            </a:r>
            <a:endParaRPr sz="12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fr" sz="12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Exporter la liste du CRM.</a:t>
            </a:r>
            <a:endParaRPr sz="12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fr" sz="12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Importer cette liste dans l'outil d'e-mail.</a:t>
            </a:r>
            <a:endParaRPr sz="12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fr" sz="12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Former l'équipe à l'utilisation de tous ces outils.</a:t>
            </a:r>
            <a:endParaRPr sz="12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fr" sz="12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Configurer les e-mails.</a:t>
            </a:r>
            <a:endParaRPr sz="12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fr" sz="12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Envoyer des e-mails.</a:t>
            </a:r>
            <a:endParaRPr sz="12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fr" sz="12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Exporter les données de l'outil d'e-mail.</a:t>
            </a:r>
            <a:endParaRPr sz="12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fr" sz="12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Importer ces données dans le CRM.</a:t>
            </a:r>
            <a:endParaRPr sz="12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endParaRPr sz="12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45" name="Google Shape;145;p24"/>
          <p:cNvSpPr txBox="1">
            <a:spLocks noGrp="1"/>
          </p:cNvSpPr>
          <p:nvPr>
            <p:ph type="body" idx="4294967295"/>
          </p:nvPr>
        </p:nvSpPr>
        <p:spPr>
          <a:xfrm>
            <a:off x="253180" y="2124150"/>
            <a:ext cx="2741480" cy="8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fr" sz="3600" b="0" i="0" u="none" spc="-7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Et votre nouvelle liste de tâches :</a:t>
            </a:r>
            <a:endParaRPr sz="3600" spc="-7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5"/>
          <p:cNvSpPr txBox="1">
            <a:spLocks noGrp="1"/>
          </p:cNvSpPr>
          <p:nvPr>
            <p:ph type="body" idx="4294967295"/>
          </p:nvPr>
        </p:nvSpPr>
        <p:spPr>
          <a:xfrm>
            <a:off x="598350" y="1809275"/>
            <a:ext cx="7947300" cy="14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fr" sz="30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Vous consacrez </a:t>
            </a:r>
            <a:r>
              <a:rPr lang="fr" sz="3000" b="0" i="0" u="none" baseline="0" dirty="0">
                <a:solidFill>
                  <a:srgbClr val="F68E5B"/>
                </a:solidFill>
                <a:latin typeface="Avenir"/>
                <a:ea typeface="Avenir"/>
                <a:cs typeface="Avenir"/>
                <a:sym typeface="Avenir"/>
              </a:rPr>
              <a:t>plus de temps à la gestion de ces outils qu'à votre stratégie marketing.</a:t>
            </a:r>
            <a:endParaRPr sz="30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1776</Words>
  <Application>Microsoft Office PowerPoint</Application>
  <PresentationFormat>On-screen Show (16:9)</PresentationFormat>
  <Paragraphs>213</Paragraphs>
  <Slides>32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Lato</vt:lpstr>
      <vt:lpstr>Raleway</vt:lpstr>
      <vt:lpstr>Avenir</vt:lpstr>
      <vt:lpstr>Arial</vt:lpstr>
      <vt:lpstr>Cabin</vt:lpstr>
      <vt:lpstr>Streamline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Vincente Morlet</dc:creator>
  <cp:lastModifiedBy>Vincente Morlet</cp:lastModifiedBy>
  <cp:revision>17</cp:revision>
  <dcterms:modified xsi:type="dcterms:W3CDTF">2018-10-15T13:40:36Z</dcterms:modified>
</cp:coreProperties>
</file>